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6" r:id="rId1"/>
  </p:sldMasterIdLst>
  <p:sldIdLst>
    <p:sldId id="305" r:id="rId2"/>
    <p:sldId id="306" r:id="rId3"/>
    <p:sldId id="318" r:id="rId4"/>
    <p:sldId id="319" r:id="rId5"/>
    <p:sldId id="320" r:id="rId6"/>
    <p:sldId id="321" r:id="rId7"/>
    <p:sldId id="322" r:id="rId8"/>
    <p:sldId id="323" r:id="rId9"/>
    <p:sldId id="324" r:id="rId10"/>
    <p:sldId id="307" r:id="rId11"/>
    <p:sldId id="308" r:id="rId12"/>
    <p:sldId id="309" r:id="rId13"/>
    <p:sldId id="310" r:id="rId14"/>
    <p:sldId id="311" r:id="rId15"/>
    <p:sldId id="312" r:id="rId16"/>
    <p:sldId id="313" r:id="rId17"/>
    <p:sldId id="314" r:id="rId18"/>
    <p:sldId id="315" r:id="rId19"/>
    <p:sldId id="316" r:id="rId20"/>
    <p:sldId id="317" r:id="rId21"/>
    <p:sldId id="325" r:id="rId22"/>
    <p:sldId id="326" r:id="rId23"/>
    <p:sldId id="327" r:id="rId24"/>
    <p:sldId id="328" r:id="rId25"/>
    <p:sldId id="329" r:id="rId26"/>
    <p:sldId id="330" r:id="rId27"/>
    <p:sldId id="333" r:id="rId28"/>
    <p:sldId id="335" r:id="rId29"/>
    <p:sldId id="342" r:id="rId30"/>
    <p:sldId id="337" r:id="rId31"/>
    <p:sldId id="343" r:id="rId32"/>
    <p:sldId id="344" r:id="rId33"/>
    <p:sldId id="339" r:id="rId34"/>
    <p:sldId id="340" r:id="rId35"/>
    <p:sldId id="341" r:id="rId36"/>
    <p:sldId id="280" r:id="rId37"/>
    <p:sldId id="283" r:id="rId38"/>
    <p:sldId id="284" r:id="rId39"/>
    <p:sldId id="331" r:id="rId40"/>
    <p:sldId id="332" r:id="rId41"/>
    <p:sldId id="287" r:id="rId42"/>
    <p:sldId id="289" r:id="rId43"/>
    <p:sldId id="290" r:id="rId44"/>
    <p:sldId id="291" r:id="rId45"/>
    <p:sldId id="292" r:id="rId46"/>
    <p:sldId id="293" r:id="rId47"/>
    <p:sldId id="294" r:id="rId48"/>
    <p:sldId id="295" r:id="rId49"/>
    <p:sldId id="296" r:id="rId50"/>
    <p:sldId id="345" r:id="rId51"/>
  </p:sldIdLst>
  <p:sldSz cx="9144000" cy="6858000" type="screen4x3"/>
  <p:notesSz cx="9144000" cy="6858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26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2" y="1447801"/>
            <a:ext cx="662096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442" y="4777380"/>
            <a:ext cx="662096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8661494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4800587"/>
            <a:ext cx="66209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2" y="685800"/>
            <a:ext cx="662096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3" y="5367325"/>
            <a:ext cx="662096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1/31/2017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9642831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2" y="1447800"/>
            <a:ext cx="6620968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3657600"/>
            <a:ext cx="6620968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9537586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1409" y="1447800"/>
            <a:ext cx="6001049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448177" y="3771174"/>
            <a:ext cx="546115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4350657"/>
            <a:ext cx="6620968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sr-Latn-RS" smtClean="0"/>
              <a:t>‹#›</a:t>
            </a:fld>
            <a:endParaRPr lang="sr-Latn-RS"/>
          </a:p>
        </p:txBody>
      </p:sp>
      <p:sp>
        <p:nvSpPr>
          <p:cNvPr id="12" name="TextBox 11"/>
          <p:cNvSpPr txBox="1"/>
          <p:nvPr/>
        </p:nvSpPr>
        <p:spPr>
          <a:xfrm>
            <a:off x="673897" y="971253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999690" y="2613787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170298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3124201"/>
            <a:ext cx="662096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6114616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4834" y="1981200"/>
            <a:ext cx="22107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489475" y="2667000"/>
            <a:ext cx="219608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3504" y="1981200"/>
            <a:ext cx="220275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2905586" y="2667000"/>
            <a:ext cx="2210671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1981200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5344917" y="2667000"/>
            <a:ext cx="2199658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1/31/2017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5802137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475" y="4250949"/>
            <a:ext cx="22056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489475" y="2209800"/>
            <a:ext cx="2205612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489475" y="4827212"/>
            <a:ext cx="2205612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7792" y="4250949"/>
            <a:ext cx="21984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917791" y="2209800"/>
            <a:ext cx="2198466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2916776" y="4827211"/>
            <a:ext cx="2201378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4250949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344916" y="2209800"/>
            <a:ext cx="2199658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5344824" y="4827209"/>
            <a:ext cx="2202571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1/31/2017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3454344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0850187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29782" y="430214"/>
            <a:ext cx="1314793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9475" y="773205"/>
            <a:ext cx="5568812" cy="548313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8852845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5294052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2861734"/>
            <a:ext cx="662096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671832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7700" y="2060576"/>
            <a:ext cx="3298113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41975" y="2056093"/>
            <a:ext cx="3298115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1/31/2017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4156504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1905000"/>
            <a:ext cx="32981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700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41976" y="1905000"/>
            <a:ext cx="3298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241976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1/31/2017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0272990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1/31/2017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7652143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1/31/2017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8831549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1447800"/>
            <a:ext cx="2551462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9397" y="1447800"/>
            <a:ext cx="3898013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129281"/>
            <a:ext cx="2551462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1/31/2017</a:t>
            </a:fld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8022993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656" y="1854192"/>
            <a:ext cx="3820674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13517" y="1143000"/>
            <a:ext cx="2400925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657600"/>
            <a:ext cx="3814728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1/31/2017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9049237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/>
          <p:cNvSpPr/>
          <p:nvPr/>
        </p:nvSpPr>
        <p:spPr>
          <a:xfrm>
            <a:off x="629943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Oval 22"/>
          <p:cNvSpPr/>
          <p:nvPr/>
        </p:nvSpPr>
        <p:spPr>
          <a:xfrm>
            <a:off x="5689832" y="-457200"/>
            <a:ext cx="1600200" cy="1600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4000"/>
                </a:schemeClr>
              </a:gs>
              <a:gs pos="73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4" name="Oval 23"/>
          <p:cNvSpPr/>
          <p:nvPr/>
        </p:nvSpPr>
        <p:spPr>
          <a:xfrm>
            <a:off x="6299432" y="6096000"/>
            <a:ext cx="990600" cy="9906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9000"/>
                </a:schemeClr>
              </a:gs>
              <a:gs pos="66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0" name="Oval 19"/>
          <p:cNvSpPr/>
          <p:nvPr/>
        </p:nvSpPr>
        <p:spPr>
          <a:xfrm>
            <a:off x="-153988" y="2667000"/>
            <a:ext cx="4191000" cy="41910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1000"/>
                </a:schemeClr>
              </a:gs>
              <a:gs pos="75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1" name="Oval 20"/>
          <p:cNvSpPr/>
          <p:nvPr/>
        </p:nvSpPr>
        <p:spPr>
          <a:xfrm>
            <a:off x="-839788" y="2895600"/>
            <a:ext cx="2362200" cy="2362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8000"/>
                </a:schemeClr>
              </a:gs>
              <a:gs pos="72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8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9" name="Rectangle 1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4710" y="452718"/>
            <a:ext cx="7055380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2052925"/>
            <a:ext cx="6711654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7494989" y="1828771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1/31/2017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6233335" y="3263371"/>
            <a:ext cx="3859795" cy="2286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766431" y="295736"/>
            <a:ext cx="628813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1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490056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8" r:id="rId12"/>
    <p:sldLayoutId id="2147483679" r:id="rId13"/>
    <p:sldLayoutId id="2147483680" r:id="rId14"/>
    <p:sldLayoutId id="2147483681" r:id="rId15"/>
    <p:sldLayoutId id="2147483682" r:id="rId16"/>
    <p:sldLayoutId id="2147483683" r:id="rId17"/>
  </p:sldLayoutIdLst>
  <p:txStyles>
    <p:titleStyle>
      <a:lvl1pPr algn="l" defTabSz="457207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6" indent="-342906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62" indent="-285755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20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27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34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42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49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57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64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7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15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22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3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38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46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53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6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7" Type="http://schemas.openxmlformats.org/officeDocument/2006/relationships/image" Target="../media/image69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jpeg"/><Relationship Id="rId5" Type="http://schemas.openxmlformats.org/officeDocument/2006/relationships/image" Target="../media/image67.png"/><Relationship Id="rId4" Type="http://schemas.openxmlformats.org/officeDocument/2006/relationships/image" Target="../media/image66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6.jpeg"/><Relationship Id="rId4" Type="http://schemas.openxmlformats.org/officeDocument/2006/relationships/image" Target="../media/image7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4.jpeg"/><Relationship Id="rId4" Type="http://schemas.openxmlformats.org/officeDocument/2006/relationships/image" Target="../media/image83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g"/><Relationship Id="rId2" Type="http://schemas.openxmlformats.org/officeDocument/2006/relationships/image" Target="../media/image85.jp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87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1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7" Type="http://schemas.openxmlformats.org/officeDocument/2006/relationships/image" Target="../media/image97.jpeg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6.jpeg"/><Relationship Id="rId5" Type="http://schemas.openxmlformats.org/officeDocument/2006/relationships/image" Target="../media/image95.jpeg"/><Relationship Id="rId4" Type="http://schemas.openxmlformats.org/officeDocument/2006/relationships/image" Target="../media/image94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7" Type="http://schemas.openxmlformats.org/officeDocument/2006/relationships/image" Target="../media/image103.jpeg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2.jpeg"/><Relationship Id="rId5" Type="http://schemas.openxmlformats.org/officeDocument/2006/relationships/image" Target="../media/image101.jpeg"/><Relationship Id="rId4" Type="http://schemas.openxmlformats.org/officeDocument/2006/relationships/image" Target="../media/image100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8.jpeg"/><Relationship Id="rId5" Type="http://schemas.openxmlformats.org/officeDocument/2006/relationships/image" Target="../media/image107.jpeg"/><Relationship Id="rId4" Type="http://schemas.openxmlformats.org/officeDocument/2006/relationships/image" Target="../media/image106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eg"/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5.jpeg"/><Relationship Id="rId5" Type="http://schemas.openxmlformats.org/officeDocument/2006/relationships/image" Target="../media/image114.jpeg"/><Relationship Id="rId4" Type="http://schemas.openxmlformats.org/officeDocument/2006/relationships/image" Target="../media/image1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2" y="1447801"/>
            <a:ext cx="8048958" cy="3329581"/>
          </a:xfrm>
        </p:spPr>
        <p:txBody>
          <a:bodyPr/>
          <a:lstStyle/>
          <a:p>
            <a:r>
              <a:rPr lang="sr-Cyrl-RS" sz="6600" dirty="0" smtClean="0"/>
              <a:t>МАТРИЦЕ</a:t>
            </a:r>
            <a:endParaRPr lang="sr-Latn-RS" sz="6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>
                <a:solidFill>
                  <a:srgbClr val="002060"/>
                </a:solidFill>
              </a:rPr>
              <a:t>Примена матрица у рестауративаној процедури 	</a:t>
            </a:r>
          </a:p>
          <a:p>
            <a:endParaRPr lang="sr-Latn-RS" dirty="0"/>
          </a:p>
        </p:txBody>
      </p:sp>
    </p:spTree>
    <p:extLst>
      <p:ext uri="{BB962C8B-B14F-4D97-AF65-F5344CB8AC3E}">
        <p14:creationId xmlns:p14="http://schemas.microsoft.com/office/powerpoint/2010/main" val="292660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7055380" cy="1400530"/>
          </a:xfrm>
        </p:spPr>
        <p:txBody>
          <a:bodyPr/>
          <a:lstStyle/>
          <a:p>
            <a:r>
              <a:rPr lang="sr-Cyrl-RS" dirty="0" smtClean="0"/>
              <a:t>МАТРИЦЕ У РЕСТАУРАТИВНОЈ СТОМАТОЛОГИЈИ</a:t>
            </a:r>
            <a:endParaRPr lang="sr-Latn-R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905000"/>
            <a:ext cx="6711654" cy="4195481"/>
          </a:xfrm>
        </p:spPr>
        <p:txBody>
          <a:bodyPr/>
          <a:lstStyle/>
          <a:p>
            <a:r>
              <a:rPr lang="ru-RU" dirty="0"/>
              <a:t>Да би обезбедили </a:t>
            </a:r>
            <a:r>
              <a:rPr lang="ru-RU" b="1" dirty="0" smtClean="0">
                <a:solidFill>
                  <a:srgbClr val="002060"/>
                </a:solidFill>
              </a:rPr>
              <a:t>адекватну реконструкцију </a:t>
            </a:r>
            <a:r>
              <a:rPr lang="ru-RU" dirty="0" smtClean="0"/>
              <a:t>оштећеног зуба </a:t>
            </a:r>
            <a:r>
              <a:rPr lang="ru-RU" dirty="0"/>
              <a:t>користимо </a:t>
            </a:r>
            <a:r>
              <a:rPr lang="ru-RU" dirty="0" smtClean="0"/>
              <a:t>матрице </a:t>
            </a:r>
            <a:r>
              <a:rPr lang="ru-RU" dirty="0"/>
              <a:t>које </a:t>
            </a:r>
            <a:r>
              <a:rPr lang="ru-RU" dirty="0" smtClean="0"/>
              <a:t>нам </a:t>
            </a:r>
            <a:r>
              <a:rPr lang="ru-RU" dirty="0"/>
              <a:t>омогућавају да  унесемо пластични </a:t>
            </a:r>
            <a:r>
              <a:rPr lang="ru-RU" dirty="0" smtClean="0"/>
              <a:t>материјал </a:t>
            </a:r>
            <a:r>
              <a:rPr lang="ru-RU" dirty="0"/>
              <a:t>у </a:t>
            </a:r>
            <a:r>
              <a:rPr lang="ru-RU" dirty="0" smtClean="0"/>
              <a:t>кавитет </a:t>
            </a:r>
            <a:r>
              <a:rPr lang="ru-RU" dirty="0"/>
              <a:t>кад </a:t>
            </a:r>
            <a:r>
              <a:rPr lang="ru-RU" dirty="0" smtClean="0"/>
              <a:t>недостаје </a:t>
            </a:r>
            <a:r>
              <a:rPr lang="ru-RU" dirty="0"/>
              <a:t>један или </a:t>
            </a:r>
            <a:r>
              <a:rPr lang="ru-RU" dirty="0" smtClean="0"/>
              <a:t>више </a:t>
            </a:r>
            <a:r>
              <a:rPr lang="ru-RU" dirty="0"/>
              <a:t>зидова </a:t>
            </a:r>
            <a:r>
              <a:rPr lang="ru-RU" b="1" dirty="0" smtClean="0">
                <a:solidFill>
                  <a:srgbClr val="002060"/>
                </a:solidFill>
              </a:rPr>
              <a:t>претварајући </a:t>
            </a:r>
            <a:r>
              <a:rPr lang="ru-RU" b="1" dirty="0">
                <a:solidFill>
                  <a:srgbClr val="002060"/>
                </a:solidFill>
              </a:rPr>
              <a:t>га у </a:t>
            </a:r>
            <a:r>
              <a:rPr lang="ru-RU" b="1" dirty="0" smtClean="0">
                <a:solidFill>
                  <a:srgbClr val="002060"/>
                </a:solidFill>
              </a:rPr>
              <a:t>кавитет </a:t>
            </a:r>
            <a:r>
              <a:rPr lang="ru-RU" b="1" dirty="0">
                <a:solidFill>
                  <a:srgbClr val="002060"/>
                </a:solidFill>
              </a:rPr>
              <a:t>са свим  </a:t>
            </a:r>
            <a:r>
              <a:rPr lang="ru-RU" b="1" dirty="0" smtClean="0">
                <a:solidFill>
                  <a:srgbClr val="002060"/>
                </a:solidFill>
              </a:rPr>
              <a:t>зидовима.</a:t>
            </a:r>
            <a:endParaRPr lang="ru-RU" b="1" dirty="0">
              <a:solidFill>
                <a:srgbClr val="002060"/>
              </a:solidFill>
            </a:endParaRPr>
          </a:p>
          <a:p>
            <a:endParaRPr lang="sr-Latn-RS" dirty="0"/>
          </a:p>
        </p:txBody>
      </p:sp>
      <p:sp>
        <p:nvSpPr>
          <p:cNvPr id="6" name="object 5"/>
          <p:cNvSpPr/>
          <p:nvPr/>
        </p:nvSpPr>
        <p:spPr>
          <a:xfrm>
            <a:off x="234392" y="4666677"/>
            <a:ext cx="2357374" cy="1768475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6"/>
          <p:cNvSpPr/>
          <p:nvPr/>
        </p:nvSpPr>
        <p:spPr>
          <a:xfrm>
            <a:off x="2853221" y="4666677"/>
            <a:ext cx="2143124" cy="1785874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4"/>
          <p:cNvSpPr/>
          <p:nvPr/>
        </p:nvSpPr>
        <p:spPr>
          <a:xfrm>
            <a:off x="5257800" y="3666555"/>
            <a:ext cx="3547456" cy="2785996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03773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4" name="object 3"/>
          <p:cNvSpPr/>
          <p:nvPr/>
        </p:nvSpPr>
        <p:spPr>
          <a:xfrm>
            <a:off x="4832552" y="1600685"/>
            <a:ext cx="3809113" cy="2688739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4"/>
          <p:cNvSpPr/>
          <p:nvPr/>
        </p:nvSpPr>
        <p:spPr>
          <a:xfrm>
            <a:off x="484710" y="1600200"/>
            <a:ext cx="4000499" cy="2689225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38180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7055380" cy="1400530"/>
          </a:xfrm>
        </p:spPr>
        <p:txBody>
          <a:bodyPr/>
          <a:lstStyle/>
          <a:p>
            <a:r>
              <a:rPr lang="sr-Cyrl-RS" dirty="0" smtClean="0"/>
              <a:t>УЛОГЕ МАТРИЦА</a:t>
            </a:r>
            <a:endParaRPr lang="sr-Latn-R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066800"/>
            <a:ext cx="4038599" cy="4195481"/>
          </a:xfrm>
        </p:spPr>
        <p:txBody>
          <a:bodyPr>
            <a:normAutofit fontScale="77500" lnSpcReduction="20000"/>
          </a:bodyPr>
          <a:lstStyle/>
          <a:p>
            <a:r>
              <a:rPr lang="ru-RU" sz="2400" b="1" dirty="0"/>
              <a:t>У</a:t>
            </a:r>
            <a:r>
              <a:rPr lang="ru-RU" sz="2400" b="1" dirty="0" smtClean="0"/>
              <a:t>спостављање анатомског </a:t>
            </a:r>
            <a:r>
              <a:rPr lang="ru-RU" sz="2400" b="1" dirty="0"/>
              <a:t>облика </a:t>
            </a:r>
            <a:r>
              <a:rPr lang="ru-RU" sz="2400" dirty="0" smtClean="0"/>
              <a:t>крунице </a:t>
            </a:r>
            <a:r>
              <a:rPr lang="ru-RU" sz="2400" dirty="0"/>
              <a:t>и спољашњег </a:t>
            </a:r>
            <a:r>
              <a:rPr lang="ru-RU" sz="2400" dirty="0" smtClean="0"/>
              <a:t>облика испуна.</a:t>
            </a:r>
          </a:p>
          <a:p>
            <a:r>
              <a:rPr lang="ru-RU" sz="2400" b="1" dirty="0"/>
              <a:t>Формирање интерденталног </a:t>
            </a:r>
            <a:r>
              <a:rPr lang="ru-RU" sz="2400" b="1" dirty="0" smtClean="0"/>
              <a:t>простора.</a:t>
            </a:r>
            <a:endParaRPr lang="ru-RU" sz="2400" b="1" dirty="0"/>
          </a:p>
          <a:p>
            <a:r>
              <a:rPr lang="ru-RU" sz="2400" b="1" dirty="0"/>
              <a:t>Формирање </a:t>
            </a:r>
            <a:r>
              <a:rPr lang="ru-RU" sz="2400" b="1" dirty="0" smtClean="0"/>
              <a:t>контакта </a:t>
            </a:r>
            <a:r>
              <a:rPr lang="ru-RU" sz="2400" dirty="0"/>
              <a:t>између два суседна </a:t>
            </a:r>
            <a:r>
              <a:rPr lang="ru-RU" sz="2400" dirty="0" smtClean="0"/>
              <a:t>зуба.</a:t>
            </a:r>
            <a:endParaRPr lang="ru-RU" sz="2400" dirty="0"/>
          </a:p>
          <a:p>
            <a:r>
              <a:rPr lang="ru-RU" sz="2400" b="1" dirty="0"/>
              <a:t>Кондензовање и </a:t>
            </a:r>
            <a:r>
              <a:rPr lang="ru-RU" sz="2400" b="1" dirty="0" smtClean="0"/>
              <a:t>адаптацију </a:t>
            </a:r>
            <a:r>
              <a:rPr lang="ru-RU" sz="2400" b="1" dirty="0"/>
              <a:t>материјала</a:t>
            </a:r>
            <a:r>
              <a:rPr lang="ru-RU" sz="2400" dirty="0"/>
              <a:t>, </a:t>
            </a:r>
            <a:r>
              <a:rPr lang="ru-RU" sz="2400" dirty="0" smtClean="0"/>
              <a:t>гладак </a:t>
            </a:r>
            <a:r>
              <a:rPr lang="ru-RU" sz="2400" dirty="0"/>
              <a:t>и неприметан прелаз </a:t>
            </a:r>
            <a:r>
              <a:rPr lang="ru-RU" sz="2400" dirty="0" smtClean="0"/>
              <a:t>између </a:t>
            </a:r>
            <a:r>
              <a:rPr lang="ru-RU" sz="2400" dirty="0"/>
              <a:t>зуба и </a:t>
            </a:r>
            <a:r>
              <a:rPr lang="ru-RU" sz="2400" dirty="0" smtClean="0"/>
              <a:t>испуна.</a:t>
            </a:r>
            <a:endParaRPr lang="ru-RU" sz="2400" dirty="0"/>
          </a:p>
          <a:p>
            <a:r>
              <a:rPr lang="ru-RU" sz="2400" b="1" dirty="0"/>
              <a:t>Aдаптацију материјала за </a:t>
            </a:r>
            <a:r>
              <a:rPr lang="ru-RU" sz="2400" b="1" dirty="0" smtClean="0"/>
              <a:t>гингивни </a:t>
            </a:r>
            <a:r>
              <a:rPr lang="ru-RU" sz="2400" b="1" dirty="0"/>
              <a:t>степеник </a:t>
            </a:r>
            <a:r>
              <a:rPr lang="ru-RU" sz="2400" dirty="0"/>
              <a:t>водећи  рачуна да материјал </a:t>
            </a:r>
            <a:r>
              <a:rPr lang="ru-RU" sz="2400" dirty="0" smtClean="0"/>
              <a:t>не </a:t>
            </a:r>
            <a:r>
              <a:rPr lang="ru-RU" sz="2400" dirty="0"/>
              <a:t>пређе у </a:t>
            </a:r>
            <a:r>
              <a:rPr lang="ru-RU" sz="2400" dirty="0" smtClean="0"/>
              <a:t>интердентални простор.</a:t>
            </a:r>
            <a:endParaRPr lang="ru-RU" sz="2400" dirty="0"/>
          </a:p>
          <a:p>
            <a:endParaRPr lang="sr-Latn-RS" dirty="0"/>
          </a:p>
        </p:txBody>
      </p:sp>
      <p:sp>
        <p:nvSpPr>
          <p:cNvPr id="9" name="object 5"/>
          <p:cNvSpPr/>
          <p:nvPr/>
        </p:nvSpPr>
        <p:spPr>
          <a:xfrm>
            <a:off x="6772276" y="990600"/>
            <a:ext cx="2276475" cy="2833343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6"/>
          <p:cNvSpPr/>
          <p:nvPr/>
        </p:nvSpPr>
        <p:spPr>
          <a:xfrm>
            <a:off x="6772276" y="3875314"/>
            <a:ext cx="2286000" cy="2844229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7"/>
          <p:cNvSpPr/>
          <p:nvPr/>
        </p:nvSpPr>
        <p:spPr>
          <a:xfrm>
            <a:off x="4876800" y="3873137"/>
            <a:ext cx="1895476" cy="2846406"/>
          </a:xfrm>
          <a:prstGeom prst="rect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38566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7055380" cy="1400530"/>
          </a:xfrm>
        </p:spPr>
        <p:txBody>
          <a:bodyPr/>
          <a:lstStyle/>
          <a:p>
            <a:r>
              <a:rPr lang="sr-Cyrl-RS" b="1" dirty="0" smtClean="0">
                <a:solidFill>
                  <a:srgbClr val="002060"/>
                </a:solidFill>
              </a:rPr>
              <a:t>АЈВОРИ</a:t>
            </a:r>
            <a:r>
              <a:rPr lang="sr-Cyrl-RS" dirty="0" smtClean="0"/>
              <a:t> (</a:t>
            </a:r>
            <a:r>
              <a:rPr lang="en-US" dirty="0" smtClean="0"/>
              <a:t>Ivor</a:t>
            </a:r>
            <a:r>
              <a:rPr lang="en-US" dirty="0"/>
              <a:t>y</a:t>
            </a:r>
            <a:r>
              <a:rPr lang="en-US" dirty="0" smtClean="0"/>
              <a:t>) </a:t>
            </a:r>
            <a:r>
              <a:rPr lang="en-US" b="1" dirty="0" smtClean="0">
                <a:solidFill>
                  <a:srgbClr val="002060"/>
                </a:solidFill>
              </a:rPr>
              <a:t>1</a:t>
            </a:r>
            <a:r>
              <a:rPr lang="en-US" dirty="0" smtClean="0"/>
              <a:t> </a:t>
            </a:r>
            <a:r>
              <a:rPr lang="sr-Cyrl-RS" dirty="0" smtClean="0"/>
              <a:t>матрице</a:t>
            </a:r>
            <a:endParaRPr lang="sr-Latn-R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914400"/>
            <a:ext cx="8610600" cy="4195481"/>
          </a:xfrm>
        </p:spPr>
        <p:txBody>
          <a:bodyPr>
            <a:noAutofit/>
          </a:bodyPr>
          <a:lstStyle/>
          <a:p>
            <a:r>
              <a:rPr lang="ru-RU" sz="2200" b="1" dirty="0" smtClean="0">
                <a:solidFill>
                  <a:srgbClr val="002060"/>
                </a:solidFill>
              </a:rPr>
              <a:t>Користе за израду испуна II класе.</a:t>
            </a:r>
          </a:p>
          <a:p>
            <a:r>
              <a:rPr lang="ru-RU" sz="2200" b="1" dirty="0" smtClean="0">
                <a:solidFill>
                  <a:srgbClr val="C00000"/>
                </a:solidFill>
              </a:rPr>
              <a:t>Матрице</a:t>
            </a:r>
            <a:r>
              <a:rPr lang="ru-RU" sz="2200" dirty="0" smtClean="0"/>
              <a:t> су танке металне траке чији је доњи руб средишњег дела </a:t>
            </a:r>
            <a:r>
              <a:rPr lang="ru-RU" sz="2200" b="1" dirty="0" smtClean="0">
                <a:solidFill>
                  <a:srgbClr val="002060"/>
                </a:solidFill>
              </a:rPr>
              <a:t>конвексан</a:t>
            </a:r>
            <a:r>
              <a:rPr lang="ru-RU" sz="2200" dirty="0" smtClean="0"/>
              <a:t> да би прешао преко гингивног степеника апроксималног кавитета и обухватио га.</a:t>
            </a:r>
          </a:p>
          <a:p>
            <a:r>
              <a:rPr lang="ru-RU" sz="2200" b="1" dirty="0" smtClean="0">
                <a:solidFill>
                  <a:srgbClr val="002060"/>
                </a:solidFill>
              </a:rPr>
              <a:t>Различите су дужине </a:t>
            </a:r>
            <a:r>
              <a:rPr lang="ru-RU" sz="2200" dirty="0" smtClean="0"/>
              <a:t>у зависности да ли се користе за премоларе или моларе.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28944" y="3352800"/>
            <a:ext cx="1986456" cy="3200401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04800" y="3352800"/>
            <a:ext cx="5410200" cy="2590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6" lvl="0" indent="-342906" defTabSz="457207">
              <a:spcBef>
                <a:spcPts val="1000"/>
              </a:spcBef>
              <a:buClr>
                <a:srgbClr val="E3DED1">
                  <a:lumMod val="40000"/>
                  <a:lumOff val="60000"/>
                </a:srgbClr>
              </a:buClr>
              <a:buSzPct val="80000"/>
              <a:buFont typeface="Wingdings 3" charset="2"/>
              <a:buChar char=""/>
            </a:pPr>
            <a:r>
              <a:rPr lang="ru-RU" sz="2200" dirty="0">
                <a:solidFill>
                  <a:prstClr val="black"/>
                </a:solidFill>
                <a:ea typeface="+mj-ea"/>
                <a:cs typeface="+mj-cs"/>
              </a:rPr>
              <a:t>На крајевима се налазе </a:t>
            </a:r>
            <a:r>
              <a:rPr lang="ru-RU" sz="2200" b="1" dirty="0">
                <a:solidFill>
                  <a:srgbClr val="002060"/>
                </a:solidFill>
                <a:ea typeface="+mj-ea"/>
                <a:cs typeface="+mj-cs"/>
              </a:rPr>
              <a:t>перфорације</a:t>
            </a:r>
            <a:r>
              <a:rPr lang="ru-RU" sz="2200" dirty="0">
                <a:solidFill>
                  <a:prstClr val="black"/>
                </a:solidFill>
                <a:ea typeface="+mj-ea"/>
                <a:cs typeface="+mj-cs"/>
              </a:rPr>
              <a:t> које служе за подешавање обима матрице према величини  циркумференције зуба, јер постоје разлике у обиму зуба исте функцијске групе.</a:t>
            </a:r>
          </a:p>
          <a:p>
            <a:pPr marL="342906" lvl="0" indent="-342906" defTabSz="457207">
              <a:spcBef>
                <a:spcPts val="1000"/>
              </a:spcBef>
              <a:buClr>
                <a:srgbClr val="E3DED1">
                  <a:lumMod val="40000"/>
                  <a:lumOff val="60000"/>
                </a:srgbClr>
              </a:buClr>
              <a:buSzPct val="80000"/>
              <a:buFont typeface="Wingdings 3" charset="2"/>
              <a:buChar char=""/>
            </a:pPr>
            <a:endParaRPr lang="sr-Latn-RS" sz="2200" dirty="0">
              <a:solidFill>
                <a:prstClr val="black"/>
              </a:solidFill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548602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7055380" cy="1400530"/>
          </a:xfrm>
        </p:spPr>
        <p:txBody>
          <a:bodyPr/>
          <a:lstStyle/>
          <a:p>
            <a:r>
              <a:rPr lang="sr-Cyrl-RS" dirty="0" smtClean="0"/>
              <a:t>АЈВОРИ (</a:t>
            </a:r>
            <a:r>
              <a:rPr lang="en-US" dirty="0" smtClean="0"/>
              <a:t>Ivor</a:t>
            </a:r>
            <a:r>
              <a:rPr lang="en-US" dirty="0"/>
              <a:t>y</a:t>
            </a:r>
            <a:r>
              <a:rPr lang="en-US" dirty="0" smtClean="0"/>
              <a:t>) 1 </a:t>
            </a:r>
            <a:r>
              <a:rPr lang="sr-Cyrl-RS" dirty="0" smtClean="0"/>
              <a:t>матрице</a:t>
            </a:r>
            <a:endParaRPr lang="sr-Latn-R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184630"/>
            <a:ext cx="8534400" cy="4195481"/>
          </a:xfrm>
        </p:spPr>
        <p:txBody>
          <a:bodyPr>
            <a:noAutofit/>
          </a:bodyPr>
          <a:lstStyle/>
          <a:p>
            <a:r>
              <a:rPr lang="ru-RU" sz="2200" dirty="0"/>
              <a:t>За перфорације се фиксирају два крака </a:t>
            </a:r>
            <a:r>
              <a:rPr lang="ru-RU" sz="2200" dirty="0" smtClean="0"/>
              <a:t>држача </a:t>
            </a:r>
            <a:r>
              <a:rPr lang="ru-RU" sz="2200" dirty="0"/>
              <a:t>матрице помоћу којих се матрица </a:t>
            </a:r>
            <a:r>
              <a:rPr lang="ru-RU" sz="2200" dirty="0" smtClean="0"/>
              <a:t>причвршћује</a:t>
            </a:r>
            <a:r>
              <a:rPr lang="en-US" sz="2200" dirty="0" smtClean="0"/>
              <a:t>.</a:t>
            </a:r>
          </a:p>
          <a:p>
            <a:r>
              <a:rPr lang="ru-RU" sz="2200" dirty="0"/>
              <a:t>Матрица треба да обухвати зуб тако да њен </a:t>
            </a:r>
            <a:r>
              <a:rPr lang="ru-RU" sz="2200" dirty="0" smtClean="0"/>
              <a:t>средњи </a:t>
            </a:r>
            <a:r>
              <a:rPr lang="ru-RU" sz="2200" dirty="0"/>
              <a:t>део конвекситетом покрива </a:t>
            </a:r>
            <a:r>
              <a:rPr lang="ru-RU" sz="2200" dirty="0" smtClean="0"/>
              <a:t>апроксимални кавитет</a:t>
            </a:r>
            <a:r>
              <a:rPr lang="en-US" sz="2200" dirty="0" smtClean="0"/>
              <a:t>.</a:t>
            </a:r>
            <a:endParaRPr lang="ru-RU" sz="2200" dirty="0"/>
          </a:p>
          <a:p>
            <a:r>
              <a:rPr lang="ru-RU" sz="2200" dirty="0"/>
              <a:t>Слободни крајеви матрице досежу до </a:t>
            </a:r>
            <a:r>
              <a:rPr lang="ru-RU" sz="2200" dirty="0" smtClean="0"/>
              <a:t>супротног </a:t>
            </a:r>
            <a:r>
              <a:rPr lang="ru-RU" sz="2200" dirty="0"/>
              <a:t>интерденталног простора истог </a:t>
            </a:r>
            <a:r>
              <a:rPr lang="ru-RU" sz="2200" dirty="0" smtClean="0"/>
              <a:t>зуба </a:t>
            </a:r>
            <a:r>
              <a:rPr lang="ru-RU" sz="2200" dirty="0"/>
              <a:t>и ту се причвршћују држачем </a:t>
            </a:r>
            <a:r>
              <a:rPr lang="ru-RU" sz="2200" dirty="0" smtClean="0"/>
              <a:t>матрице</a:t>
            </a:r>
            <a:r>
              <a:rPr lang="en-US" sz="2200" dirty="0" smtClean="0"/>
              <a:t>.</a:t>
            </a:r>
            <a:endParaRPr lang="ru-RU" sz="2200" dirty="0"/>
          </a:p>
          <a:p>
            <a:endParaRPr lang="ru-RU" sz="2200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49855" y="3962400"/>
            <a:ext cx="3184145" cy="263042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56780" y="3982212"/>
            <a:ext cx="3454400" cy="25908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4706576">
            <a:off x="-507771" y="3392213"/>
            <a:ext cx="3470200" cy="3213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016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7055380" cy="1400530"/>
          </a:xfrm>
        </p:spPr>
        <p:txBody>
          <a:bodyPr/>
          <a:lstStyle/>
          <a:p>
            <a:r>
              <a:rPr lang="sr-Cyrl-RS" dirty="0" smtClean="0"/>
              <a:t>АЈВОРИ (</a:t>
            </a:r>
            <a:r>
              <a:rPr lang="en-US" dirty="0" smtClean="0"/>
              <a:t>Ivor</a:t>
            </a:r>
            <a:r>
              <a:rPr lang="en-US" dirty="0"/>
              <a:t>y</a:t>
            </a:r>
            <a:r>
              <a:rPr lang="en-US" dirty="0" smtClean="0"/>
              <a:t>) 1 </a:t>
            </a:r>
            <a:r>
              <a:rPr lang="sr-Cyrl-RS" dirty="0" smtClean="0"/>
              <a:t>матрице</a:t>
            </a:r>
            <a:endParaRPr lang="sr-Latn-R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184630"/>
            <a:ext cx="8534400" cy="4195481"/>
          </a:xfrm>
        </p:spPr>
        <p:txBody>
          <a:bodyPr>
            <a:noAutofit/>
          </a:bodyPr>
          <a:lstStyle/>
          <a:p>
            <a:r>
              <a:rPr lang="ru-RU" sz="2200" b="1" dirty="0">
                <a:solidFill>
                  <a:srgbClr val="C00000"/>
                </a:solidFill>
              </a:rPr>
              <a:t>Држач матрице </a:t>
            </a:r>
            <a:r>
              <a:rPr lang="ru-RU" sz="2200" dirty="0" smtClean="0"/>
              <a:t>Ајвори </a:t>
            </a:r>
            <a:r>
              <a:rPr lang="ru-RU" sz="2200" dirty="0"/>
              <a:t>1. састоји се од </a:t>
            </a:r>
            <a:r>
              <a:rPr lang="ru-RU" sz="2200" dirty="0" smtClean="0"/>
              <a:t>металне </a:t>
            </a:r>
            <a:r>
              <a:rPr lang="ru-RU" sz="2200" dirty="0"/>
              <a:t>полуге на </a:t>
            </a:r>
            <a:r>
              <a:rPr lang="ru-RU" sz="2200" dirty="0" smtClean="0"/>
              <a:t>чијем </a:t>
            </a:r>
            <a:r>
              <a:rPr lang="ru-RU" sz="2200" dirty="0"/>
              <a:t>се крају налази </a:t>
            </a:r>
            <a:r>
              <a:rPr lang="ru-RU" sz="2200" b="1" dirty="0">
                <a:solidFill>
                  <a:srgbClr val="002060"/>
                </a:solidFill>
              </a:rPr>
              <a:t>завртањ</a:t>
            </a:r>
            <a:r>
              <a:rPr lang="ru-RU" sz="2200" dirty="0"/>
              <a:t> </a:t>
            </a:r>
            <a:r>
              <a:rPr lang="ru-RU" sz="2200" dirty="0" smtClean="0"/>
              <a:t>помоћу </a:t>
            </a:r>
            <a:r>
              <a:rPr lang="ru-RU" sz="2200" dirty="0"/>
              <a:t>кога се </a:t>
            </a:r>
            <a:r>
              <a:rPr lang="ru-RU" sz="2200" dirty="0" smtClean="0"/>
              <a:t>регулише </a:t>
            </a:r>
            <a:r>
              <a:rPr lang="ru-RU" sz="2200" dirty="0"/>
              <a:t>померање </a:t>
            </a:r>
            <a:r>
              <a:rPr lang="ru-RU" sz="2200" dirty="0" smtClean="0"/>
              <a:t>слободних крајева</a:t>
            </a:r>
            <a:r>
              <a:rPr lang="en-US" sz="2200" dirty="0" smtClean="0"/>
              <a:t>.</a:t>
            </a:r>
            <a:endParaRPr lang="ru-RU" sz="2200" dirty="0"/>
          </a:p>
          <a:p>
            <a:r>
              <a:rPr lang="ru-RU" sz="2200" dirty="0"/>
              <a:t>На слободним крајевима </a:t>
            </a:r>
            <a:r>
              <a:rPr lang="ru-RU" sz="2200" dirty="0" smtClean="0"/>
              <a:t>држача </a:t>
            </a:r>
            <a:r>
              <a:rPr lang="ru-RU" sz="2200" dirty="0"/>
              <a:t>налазе се </a:t>
            </a:r>
            <a:r>
              <a:rPr lang="ru-RU" sz="2200" b="1" dirty="0" smtClean="0">
                <a:solidFill>
                  <a:srgbClr val="002060"/>
                </a:solidFill>
              </a:rPr>
              <a:t>троугласти </a:t>
            </a:r>
            <a:r>
              <a:rPr lang="ru-RU" sz="2200" b="1" dirty="0">
                <a:solidFill>
                  <a:srgbClr val="002060"/>
                </a:solidFill>
              </a:rPr>
              <a:t>врхови </a:t>
            </a:r>
            <a:r>
              <a:rPr lang="ru-RU" sz="2200" dirty="0"/>
              <a:t>који  се </a:t>
            </a:r>
            <a:r>
              <a:rPr lang="ru-RU" sz="2200" b="1" dirty="0">
                <a:solidFill>
                  <a:srgbClr val="002060"/>
                </a:solidFill>
              </a:rPr>
              <a:t>апликују у </a:t>
            </a:r>
            <a:r>
              <a:rPr lang="ru-RU" sz="2200" b="1" dirty="0" smtClean="0">
                <a:solidFill>
                  <a:srgbClr val="002060"/>
                </a:solidFill>
              </a:rPr>
              <a:t>перфорације </a:t>
            </a:r>
            <a:r>
              <a:rPr lang="ru-RU" sz="2200" b="1" dirty="0">
                <a:solidFill>
                  <a:srgbClr val="002060"/>
                </a:solidFill>
              </a:rPr>
              <a:t>матрице </a:t>
            </a:r>
            <a:r>
              <a:rPr lang="ru-RU" sz="2200" dirty="0" smtClean="0"/>
              <a:t>да </a:t>
            </a:r>
            <a:r>
              <a:rPr lang="ru-RU" sz="2200" dirty="0"/>
              <a:t>би се чвршће фиксирала </a:t>
            </a:r>
            <a:r>
              <a:rPr lang="ru-RU" sz="2200" dirty="0" smtClean="0"/>
              <a:t>да </a:t>
            </a:r>
            <a:r>
              <a:rPr lang="ru-RU" sz="2200" dirty="0"/>
              <a:t>не испадне у </a:t>
            </a:r>
            <a:r>
              <a:rPr lang="ru-RU" sz="2200" dirty="0" smtClean="0"/>
              <a:t>току рада</a:t>
            </a:r>
            <a:r>
              <a:rPr lang="en-US" sz="2200" dirty="0" smtClean="0"/>
              <a:t>.</a:t>
            </a:r>
            <a:endParaRPr lang="ru-RU" sz="2200" dirty="0"/>
          </a:p>
          <a:p>
            <a:endParaRPr lang="ru-RU" sz="2200" dirty="0" smtClean="0"/>
          </a:p>
        </p:txBody>
      </p:sp>
      <p:pic>
        <p:nvPicPr>
          <p:cNvPr id="5" name="Picture 2" descr="Резултат слика за Ivory matrix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708424">
            <a:off x="2543221" y="2890835"/>
            <a:ext cx="4057557" cy="4057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0717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7055380" cy="1400530"/>
          </a:xfrm>
        </p:spPr>
        <p:txBody>
          <a:bodyPr/>
          <a:lstStyle/>
          <a:p>
            <a:r>
              <a:rPr lang="sr-Cyrl-RS" dirty="0" smtClean="0"/>
              <a:t>АЈВОРИ (</a:t>
            </a:r>
            <a:r>
              <a:rPr lang="en-US" dirty="0" smtClean="0"/>
              <a:t>Ivor</a:t>
            </a:r>
            <a:r>
              <a:rPr lang="en-US" dirty="0"/>
              <a:t>y</a:t>
            </a:r>
            <a:r>
              <a:rPr lang="en-US" dirty="0" smtClean="0"/>
              <a:t>) 1 </a:t>
            </a:r>
            <a:r>
              <a:rPr lang="sr-Cyrl-RS" dirty="0" smtClean="0"/>
              <a:t>матрице</a:t>
            </a:r>
            <a:endParaRPr lang="sr-Latn-R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184630"/>
            <a:ext cx="8534400" cy="4195481"/>
          </a:xfrm>
        </p:spPr>
        <p:txBody>
          <a:bodyPr>
            <a:noAutofit/>
          </a:bodyPr>
          <a:lstStyle/>
          <a:p>
            <a:r>
              <a:rPr lang="ru-RU" sz="2200" b="1" dirty="0">
                <a:solidFill>
                  <a:srgbClr val="C00000"/>
                </a:solidFill>
              </a:rPr>
              <a:t>Код </a:t>
            </a:r>
            <a:r>
              <a:rPr lang="sr-Cyrl-RS" sz="2200" b="1" dirty="0">
                <a:solidFill>
                  <a:srgbClr val="C00000"/>
                </a:solidFill>
              </a:rPr>
              <a:t>м</a:t>
            </a:r>
            <a:r>
              <a:rPr lang="ru-RU" sz="2200" b="1" dirty="0" smtClean="0">
                <a:solidFill>
                  <a:srgbClr val="C00000"/>
                </a:solidFill>
              </a:rPr>
              <a:t>езио </a:t>
            </a:r>
            <a:r>
              <a:rPr lang="ru-RU" sz="2200" b="1" dirty="0">
                <a:solidFill>
                  <a:srgbClr val="C00000"/>
                </a:solidFill>
              </a:rPr>
              <a:t>– </a:t>
            </a:r>
            <a:r>
              <a:rPr lang="ru-RU" sz="2200" b="1" dirty="0" smtClean="0">
                <a:solidFill>
                  <a:srgbClr val="C00000"/>
                </a:solidFill>
              </a:rPr>
              <a:t>оклузалног </a:t>
            </a:r>
            <a:r>
              <a:rPr lang="ru-RU" sz="2200" b="1" dirty="0">
                <a:solidFill>
                  <a:srgbClr val="C00000"/>
                </a:solidFill>
              </a:rPr>
              <a:t>кавитета </a:t>
            </a:r>
            <a:r>
              <a:rPr lang="ru-RU" sz="2200" dirty="0"/>
              <a:t>матрица ће </a:t>
            </a:r>
            <a:r>
              <a:rPr lang="ru-RU" sz="2200" dirty="0" smtClean="0"/>
              <a:t>обухватити </a:t>
            </a:r>
            <a:r>
              <a:rPr lang="ru-RU" sz="2200" dirty="0"/>
              <a:t>три површине </a:t>
            </a:r>
            <a:r>
              <a:rPr lang="ru-RU" sz="2200" dirty="0" smtClean="0"/>
              <a:t>зуба - </a:t>
            </a:r>
            <a:r>
              <a:rPr lang="ru-RU" sz="2200" b="1" dirty="0">
                <a:solidFill>
                  <a:srgbClr val="002060"/>
                </a:solidFill>
              </a:rPr>
              <a:t>мезијални кавитет, </a:t>
            </a:r>
            <a:r>
              <a:rPr lang="ru-RU" sz="2200" b="1" dirty="0" smtClean="0">
                <a:solidFill>
                  <a:srgbClr val="002060"/>
                </a:solidFill>
              </a:rPr>
              <a:t>вестибуларну </a:t>
            </a:r>
            <a:r>
              <a:rPr lang="ru-RU" sz="2200" b="1" dirty="0">
                <a:solidFill>
                  <a:srgbClr val="002060"/>
                </a:solidFill>
              </a:rPr>
              <a:t>и оралну површину крунице</a:t>
            </a:r>
            <a:r>
              <a:rPr lang="ru-RU" sz="2200" dirty="0" smtClean="0"/>
              <a:t>, </a:t>
            </a:r>
            <a:r>
              <a:rPr lang="ru-RU" sz="2200" dirty="0"/>
              <a:t>причвршћујући се држачем у </a:t>
            </a:r>
            <a:r>
              <a:rPr lang="ru-RU" sz="2200" dirty="0" smtClean="0"/>
              <a:t>дисталном </a:t>
            </a:r>
            <a:r>
              <a:rPr lang="ru-RU" sz="2200" dirty="0"/>
              <a:t>интерденталном </a:t>
            </a:r>
            <a:r>
              <a:rPr lang="ru-RU" sz="2200" dirty="0" smtClean="0"/>
              <a:t>простору </a:t>
            </a:r>
            <a:r>
              <a:rPr lang="ru-RU" sz="2200" dirty="0"/>
              <a:t>истог </a:t>
            </a:r>
            <a:r>
              <a:rPr lang="ru-RU" sz="2200" dirty="0" smtClean="0"/>
              <a:t>зуба.</a:t>
            </a:r>
            <a:endParaRPr lang="ru-RU" sz="2200" dirty="0"/>
          </a:p>
          <a:p>
            <a:r>
              <a:rPr lang="ru-RU" sz="2200" b="1" dirty="0">
                <a:solidFill>
                  <a:srgbClr val="002060"/>
                </a:solidFill>
              </a:rPr>
              <a:t>Држач матрице се налази ван </a:t>
            </a:r>
            <a:r>
              <a:rPr lang="ru-RU" sz="2200" b="1" dirty="0" smtClean="0">
                <a:solidFill>
                  <a:srgbClr val="002060"/>
                </a:solidFill>
              </a:rPr>
              <a:t>уста</a:t>
            </a:r>
            <a:r>
              <a:rPr lang="ru-RU" sz="2200" dirty="0" smtClean="0"/>
              <a:t>.</a:t>
            </a:r>
            <a:endParaRPr lang="ru-RU" sz="2200" dirty="0"/>
          </a:p>
          <a:p>
            <a:endParaRPr lang="ru-RU" sz="2200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67400" y="2950405"/>
            <a:ext cx="2313620" cy="923630"/>
          </a:xfrm>
          <a:prstGeom prst="rect">
            <a:avLst/>
          </a:prstGeom>
        </p:spPr>
      </p:pic>
      <p:sp>
        <p:nvSpPr>
          <p:cNvPr id="7" name="object 5"/>
          <p:cNvSpPr/>
          <p:nvPr/>
        </p:nvSpPr>
        <p:spPr>
          <a:xfrm>
            <a:off x="5105400" y="3928335"/>
            <a:ext cx="3545966" cy="2660647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4"/>
          <p:cNvSpPr/>
          <p:nvPr/>
        </p:nvSpPr>
        <p:spPr>
          <a:xfrm>
            <a:off x="761579" y="3928335"/>
            <a:ext cx="3500373" cy="2692400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49197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7055380" cy="1400530"/>
          </a:xfrm>
        </p:spPr>
        <p:txBody>
          <a:bodyPr/>
          <a:lstStyle/>
          <a:p>
            <a:r>
              <a:rPr lang="sr-Cyrl-RS" dirty="0" smtClean="0"/>
              <a:t>АЈВОРИ (</a:t>
            </a:r>
            <a:r>
              <a:rPr lang="en-US" dirty="0" smtClean="0"/>
              <a:t>Ivor</a:t>
            </a:r>
            <a:r>
              <a:rPr lang="en-US" dirty="0"/>
              <a:t>y</a:t>
            </a:r>
            <a:r>
              <a:rPr lang="en-US" dirty="0" smtClean="0"/>
              <a:t>) 1 </a:t>
            </a:r>
            <a:r>
              <a:rPr lang="sr-Cyrl-RS" dirty="0" smtClean="0"/>
              <a:t>матрице</a:t>
            </a:r>
            <a:endParaRPr lang="sr-Latn-R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184630"/>
            <a:ext cx="8534400" cy="4195481"/>
          </a:xfrm>
        </p:spPr>
        <p:txBody>
          <a:bodyPr>
            <a:noAutofit/>
          </a:bodyPr>
          <a:lstStyle/>
          <a:p>
            <a:r>
              <a:rPr lang="ru-RU" sz="2200" b="1" dirty="0">
                <a:solidFill>
                  <a:srgbClr val="C00000"/>
                </a:solidFill>
              </a:rPr>
              <a:t>Код </a:t>
            </a:r>
            <a:r>
              <a:rPr lang="ru-RU" sz="2200" b="1" dirty="0" smtClean="0">
                <a:solidFill>
                  <a:srgbClr val="C00000"/>
                </a:solidFill>
              </a:rPr>
              <a:t>дисто </a:t>
            </a:r>
            <a:r>
              <a:rPr lang="ru-RU" sz="2200" b="1" dirty="0">
                <a:solidFill>
                  <a:srgbClr val="C00000"/>
                </a:solidFill>
              </a:rPr>
              <a:t>– оклузалног </a:t>
            </a:r>
            <a:r>
              <a:rPr lang="ru-RU" sz="2200" b="1" dirty="0" smtClean="0">
                <a:solidFill>
                  <a:srgbClr val="C00000"/>
                </a:solidFill>
              </a:rPr>
              <a:t>кавитета </a:t>
            </a:r>
            <a:r>
              <a:rPr lang="ru-RU" sz="2200" dirty="0"/>
              <a:t>матрица обухвата </a:t>
            </a:r>
            <a:r>
              <a:rPr lang="ru-RU" sz="2200" b="1" dirty="0" smtClean="0">
                <a:solidFill>
                  <a:srgbClr val="002060"/>
                </a:solidFill>
              </a:rPr>
              <a:t>дистални </a:t>
            </a:r>
            <a:r>
              <a:rPr lang="ru-RU" sz="2200" b="1" dirty="0">
                <a:solidFill>
                  <a:srgbClr val="002060"/>
                </a:solidFill>
              </a:rPr>
              <a:t>кавитет и замењује </a:t>
            </a:r>
            <a:r>
              <a:rPr lang="ru-RU" sz="2200" b="1" dirty="0" smtClean="0">
                <a:solidFill>
                  <a:srgbClr val="002060"/>
                </a:solidFill>
              </a:rPr>
              <a:t>дистални </a:t>
            </a:r>
            <a:r>
              <a:rPr lang="ru-RU" sz="2200" b="1" dirty="0">
                <a:solidFill>
                  <a:srgbClr val="002060"/>
                </a:solidFill>
              </a:rPr>
              <a:t>апроксимални зид</a:t>
            </a:r>
            <a:r>
              <a:rPr lang="ru-RU" sz="2200" dirty="0"/>
              <a:t>, прелази  вестибуларно и орално и  </a:t>
            </a:r>
            <a:r>
              <a:rPr lang="ru-RU" sz="2200" b="1" dirty="0">
                <a:solidFill>
                  <a:srgbClr val="002060"/>
                </a:solidFill>
              </a:rPr>
              <a:t>причвршћује се у мезијалном  интерденталном </a:t>
            </a:r>
            <a:r>
              <a:rPr lang="ru-RU" sz="2200" b="1" dirty="0" smtClean="0">
                <a:solidFill>
                  <a:srgbClr val="002060"/>
                </a:solidFill>
              </a:rPr>
              <a:t>простору.</a:t>
            </a:r>
            <a:endParaRPr lang="ru-RU" sz="2200" b="1" dirty="0">
              <a:solidFill>
                <a:srgbClr val="002060"/>
              </a:solidFill>
            </a:endParaRPr>
          </a:p>
          <a:p>
            <a:r>
              <a:rPr lang="ru-RU" sz="2200" dirty="0"/>
              <a:t>Уколико перфорације нису тачно </a:t>
            </a:r>
            <a:r>
              <a:rPr lang="ru-RU" sz="2200" dirty="0" smtClean="0"/>
              <a:t>одабране </a:t>
            </a:r>
            <a:r>
              <a:rPr lang="ru-RU" sz="2200" dirty="0"/>
              <a:t>крајеви држача матрице се </a:t>
            </a:r>
            <a:r>
              <a:rPr lang="ru-RU" sz="2200" dirty="0" smtClean="0"/>
              <a:t>не </a:t>
            </a:r>
            <a:r>
              <a:rPr lang="ru-RU" sz="2200" dirty="0"/>
              <a:t>налазе у интерденталном </a:t>
            </a:r>
            <a:r>
              <a:rPr lang="ru-RU" sz="2200" dirty="0" smtClean="0"/>
              <a:t>простору </a:t>
            </a:r>
            <a:r>
              <a:rPr lang="ru-RU" sz="2200" dirty="0"/>
              <a:t>него на вестибуларној </a:t>
            </a:r>
            <a:r>
              <a:rPr lang="ru-RU" sz="2200" dirty="0" smtClean="0"/>
              <a:t>или </a:t>
            </a:r>
            <a:r>
              <a:rPr lang="ru-RU" sz="2200" dirty="0"/>
              <a:t>оралној површини зуба тако да </a:t>
            </a:r>
            <a:r>
              <a:rPr lang="ru-RU" sz="2200" dirty="0" smtClean="0"/>
              <a:t>матрица </a:t>
            </a:r>
            <a:r>
              <a:rPr lang="ru-RU" sz="2200" dirty="0"/>
              <a:t>није </a:t>
            </a:r>
            <a:r>
              <a:rPr lang="ru-RU" sz="2200" dirty="0" smtClean="0"/>
              <a:t>стабилна, </a:t>
            </a:r>
            <a:r>
              <a:rPr lang="ru-RU" sz="2200" dirty="0"/>
              <a:t>може да </a:t>
            </a:r>
            <a:r>
              <a:rPr lang="ru-RU" sz="2200" dirty="0" smtClean="0"/>
              <a:t>испадне</a:t>
            </a:r>
            <a:r>
              <a:rPr lang="ru-RU" sz="2200" dirty="0"/>
              <a:t>, да повреди гингиву, да </a:t>
            </a:r>
            <a:r>
              <a:rPr lang="ru-RU" sz="2200" dirty="0" smtClean="0"/>
              <a:t>доведе </a:t>
            </a:r>
            <a:r>
              <a:rPr lang="ru-RU" sz="2200" dirty="0"/>
              <a:t>до </a:t>
            </a:r>
            <a:r>
              <a:rPr lang="ru-RU" sz="2200" dirty="0" smtClean="0"/>
              <a:t>крварења.</a:t>
            </a:r>
            <a:endParaRPr lang="ru-RU" sz="2200" dirty="0"/>
          </a:p>
          <a:p>
            <a:endParaRPr lang="ru-RU" sz="2200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02328" y="4456481"/>
            <a:ext cx="2438400" cy="92363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0" y="5380111"/>
            <a:ext cx="3990975" cy="1533525"/>
          </a:xfrm>
          <a:prstGeom prst="rect">
            <a:avLst/>
          </a:prstGeom>
        </p:spPr>
      </p:pic>
      <p:sp>
        <p:nvSpPr>
          <p:cNvPr id="9" name="object 5"/>
          <p:cNvSpPr/>
          <p:nvPr/>
        </p:nvSpPr>
        <p:spPr>
          <a:xfrm>
            <a:off x="5932159" y="4435506"/>
            <a:ext cx="3102008" cy="2215704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58114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7055380" cy="1400530"/>
          </a:xfrm>
        </p:spPr>
        <p:txBody>
          <a:bodyPr/>
          <a:lstStyle/>
          <a:p>
            <a:r>
              <a:rPr lang="sr-Cyrl-RS" dirty="0" smtClean="0"/>
              <a:t>ИНТЕРДЕНТАЛНИ КОЧИЋИ</a:t>
            </a:r>
            <a:endParaRPr lang="sr-Latn-R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184630"/>
            <a:ext cx="8534400" cy="4195481"/>
          </a:xfrm>
        </p:spPr>
        <p:txBody>
          <a:bodyPr>
            <a:noAutofit/>
          </a:bodyPr>
          <a:lstStyle/>
          <a:p>
            <a:r>
              <a:rPr lang="ru-RU" sz="2200" dirty="0"/>
              <a:t>Адаптација матрице </a:t>
            </a:r>
            <a:r>
              <a:rPr lang="ru-RU" sz="2200" dirty="0" smtClean="0"/>
              <a:t>у </a:t>
            </a:r>
            <a:r>
              <a:rPr lang="ru-RU" sz="2200" dirty="0"/>
              <a:t>гингивалном делу је веома </a:t>
            </a:r>
            <a:r>
              <a:rPr lang="ru-RU" sz="2200" dirty="0" smtClean="0"/>
              <a:t>важна </a:t>
            </a:r>
            <a:r>
              <a:rPr lang="ru-RU" sz="2200" dirty="0"/>
              <a:t>и представља проблем јер </a:t>
            </a:r>
            <a:r>
              <a:rPr lang="ru-RU" sz="2200" dirty="0" smtClean="0"/>
              <a:t>је </a:t>
            </a:r>
            <a:r>
              <a:rPr lang="ru-RU" sz="2200" dirty="0"/>
              <a:t>круница зуба у пределу врата </a:t>
            </a:r>
            <a:r>
              <a:rPr lang="ru-RU" sz="2200" dirty="0" smtClean="0"/>
              <a:t>ужа </a:t>
            </a:r>
            <a:r>
              <a:rPr lang="ru-RU" sz="2200" dirty="0"/>
              <a:t>него у екватору па иако је матрица </a:t>
            </a:r>
            <a:r>
              <a:rPr lang="ru-RU" sz="2200" dirty="0" smtClean="0"/>
              <a:t>затегнута </a:t>
            </a:r>
            <a:r>
              <a:rPr lang="ru-RU" sz="2200" dirty="0"/>
              <a:t>она је </a:t>
            </a:r>
            <a:r>
              <a:rPr lang="ru-RU" sz="2200" b="1" dirty="0">
                <a:solidFill>
                  <a:srgbClr val="C00000"/>
                </a:solidFill>
              </a:rPr>
              <a:t>затегнута у  екватору</a:t>
            </a:r>
            <a:r>
              <a:rPr lang="ru-RU" sz="2200" dirty="0"/>
              <a:t>, а гингивално је  неопходно ставити интердентални  кочић који ће је </a:t>
            </a:r>
            <a:r>
              <a:rPr lang="ru-RU" sz="2200" dirty="0" smtClean="0"/>
              <a:t>потпуно приљубити </a:t>
            </a:r>
            <a:r>
              <a:rPr lang="ru-RU" sz="2200" dirty="0"/>
              <a:t>уз гингивни </a:t>
            </a:r>
            <a:r>
              <a:rPr lang="ru-RU" sz="2200" dirty="0" smtClean="0"/>
              <a:t>зид.</a:t>
            </a:r>
            <a:endParaRPr lang="ru-RU" sz="2200" dirty="0"/>
          </a:p>
          <a:p>
            <a:r>
              <a:rPr lang="ru-RU" sz="2200" dirty="0"/>
              <a:t>Да ли је матрица довољно </a:t>
            </a:r>
            <a:r>
              <a:rPr lang="ru-RU" sz="2200" dirty="0" smtClean="0"/>
              <a:t>приљубљена </a:t>
            </a:r>
            <a:r>
              <a:rPr lang="ru-RU" sz="2200" dirty="0"/>
              <a:t>уз гингивални зид  проверава се сондом која не сме </a:t>
            </a:r>
            <a:r>
              <a:rPr lang="ru-RU" sz="2200" dirty="0" smtClean="0"/>
              <a:t>да </a:t>
            </a:r>
            <a:r>
              <a:rPr lang="ru-RU" sz="2200" dirty="0"/>
              <a:t>прође између гингивног </a:t>
            </a:r>
            <a:r>
              <a:rPr lang="ru-RU" sz="2200" dirty="0" smtClean="0"/>
              <a:t>степеника </a:t>
            </a:r>
            <a:r>
              <a:rPr lang="ru-RU" sz="2200" dirty="0"/>
              <a:t>и матрице</a:t>
            </a:r>
          </a:p>
          <a:p>
            <a:endParaRPr lang="ru-RU" sz="2200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09925" y="4256161"/>
            <a:ext cx="2724150" cy="2247900"/>
          </a:xfrm>
          <a:prstGeom prst="rect">
            <a:avLst/>
          </a:prstGeom>
        </p:spPr>
      </p:pic>
      <p:sp>
        <p:nvSpPr>
          <p:cNvPr id="8" name="object 6"/>
          <p:cNvSpPr/>
          <p:nvPr/>
        </p:nvSpPr>
        <p:spPr>
          <a:xfrm>
            <a:off x="381000" y="4724400"/>
            <a:ext cx="2460624" cy="1500121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7"/>
          <p:cNvSpPr/>
          <p:nvPr/>
        </p:nvSpPr>
        <p:spPr>
          <a:xfrm>
            <a:off x="6934200" y="4498819"/>
            <a:ext cx="1752600" cy="1913522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07938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7055380" cy="1400530"/>
          </a:xfrm>
        </p:spPr>
        <p:txBody>
          <a:bodyPr/>
          <a:lstStyle/>
          <a:p>
            <a:r>
              <a:rPr lang="sr-Cyrl-RS" dirty="0" smtClean="0"/>
              <a:t>ИНТЕРДЕНТАЛНИ КОЧИЋИ</a:t>
            </a:r>
            <a:endParaRPr lang="sr-Latn-R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184630"/>
            <a:ext cx="7162800" cy="4195481"/>
          </a:xfrm>
        </p:spPr>
        <p:txBody>
          <a:bodyPr>
            <a:noAutofit/>
          </a:bodyPr>
          <a:lstStyle/>
          <a:p>
            <a:r>
              <a:rPr lang="ru-RU" sz="2200" dirty="0" smtClean="0"/>
              <a:t>Од дрвета или пластични, различитих су величина</a:t>
            </a:r>
          </a:p>
          <a:p>
            <a:r>
              <a:rPr lang="ru-RU" sz="2200" dirty="0"/>
              <a:t>Имају облик троугла (</a:t>
            </a:r>
            <a:r>
              <a:rPr lang="ru-RU" sz="2200" b="1" dirty="0">
                <a:solidFill>
                  <a:srgbClr val="C00000"/>
                </a:solidFill>
              </a:rPr>
              <a:t>база троугла се наслања </a:t>
            </a:r>
            <a:r>
              <a:rPr lang="ru-RU" sz="2200" b="1" dirty="0" smtClean="0">
                <a:solidFill>
                  <a:srgbClr val="C00000"/>
                </a:solidFill>
              </a:rPr>
              <a:t>на гингиву</a:t>
            </a:r>
            <a:r>
              <a:rPr lang="ru-RU" sz="2200" dirty="0" smtClean="0"/>
              <a:t>)</a:t>
            </a:r>
            <a:endParaRPr lang="ru-RU" sz="2200" dirty="0"/>
          </a:p>
          <a:p>
            <a:r>
              <a:rPr lang="ru-RU" sz="2200" dirty="0"/>
              <a:t>Кочићи се стављају </a:t>
            </a:r>
            <a:r>
              <a:rPr lang="ru-RU" sz="2200" b="1" dirty="0">
                <a:solidFill>
                  <a:srgbClr val="C00000"/>
                </a:solidFill>
              </a:rPr>
              <a:t>са </a:t>
            </a:r>
            <a:r>
              <a:rPr lang="ru-RU" sz="2200" b="1" dirty="0" smtClean="0">
                <a:solidFill>
                  <a:srgbClr val="C00000"/>
                </a:solidFill>
              </a:rPr>
              <a:t>оралне </a:t>
            </a:r>
            <a:r>
              <a:rPr lang="ru-RU" sz="2200" b="1" dirty="0">
                <a:solidFill>
                  <a:srgbClr val="C00000"/>
                </a:solidFill>
              </a:rPr>
              <a:t>стране код </a:t>
            </a:r>
            <a:r>
              <a:rPr lang="ru-RU" sz="2200" b="1" dirty="0" smtClean="0">
                <a:solidFill>
                  <a:srgbClr val="C00000"/>
                </a:solidFill>
              </a:rPr>
              <a:t>молара, </a:t>
            </a:r>
            <a:r>
              <a:rPr lang="ru-RU" sz="2200" dirty="0"/>
              <a:t>а </a:t>
            </a:r>
            <a:r>
              <a:rPr lang="ru-RU" sz="2200" b="1" dirty="0">
                <a:solidFill>
                  <a:srgbClr val="002060"/>
                </a:solidFill>
              </a:rPr>
              <a:t>код </a:t>
            </a:r>
            <a:r>
              <a:rPr lang="ru-RU" sz="2200" b="1" dirty="0" smtClean="0">
                <a:solidFill>
                  <a:srgbClr val="002060"/>
                </a:solidFill>
              </a:rPr>
              <a:t>премолара, </a:t>
            </a:r>
            <a:r>
              <a:rPr lang="ru-RU" sz="2200" dirty="0"/>
              <a:t>где је конвекситет </a:t>
            </a:r>
            <a:r>
              <a:rPr lang="ru-RU" sz="2200" dirty="0" smtClean="0"/>
              <a:t>апроксималне </a:t>
            </a:r>
            <a:r>
              <a:rPr lang="ru-RU" sz="2200" dirty="0"/>
              <a:t>површине </a:t>
            </a:r>
            <a:r>
              <a:rPr lang="ru-RU" sz="2200" dirty="0" smtClean="0"/>
              <a:t>већи, </a:t>
            </a:r>
            <a:r>
              <a:rPr lang="ru-RU" sz="2200" dirty="0"/>
              <a:t>стављају се </a:t>
            </a:r>
            <a:r>
              <a:rPr lang="ru-RU" sz="2200" b="1" dirty="0">
                <a:solidFill>
                  <a:srgbClr val="002060"/>
                </a:solidFill>
              </a:rPr>
              <a:t>и са </a:t>
            </a:r>
            <a:r>
              <a:rPr lang="ru-RU" sz="2200" b="1" dirty="0" smtClean="0">
                <a:solidFill>
                  <a:srgbClr val="002060"/>
                </a:solidFill>
              </a:rPr>
              <a:t>оралне </a:t>
            </a:r>
            <a:r>
              <a:rPr lang="ru-RU" sz="2200" b="1" dirty="0">
                <a:solidFill>
                  <a:srgbClr val="002060"/>
                </a:solidFill>
              </a:rPr>
              <a:t>и са вестибуларне стране</a:t>
            </a:r>
          </a:p>
          <a:p>
            <a:endParaRPr lang="ru-RU" sz="2200" dirty="0" smtClean="0"/>
          </a:p>
        </p:txBody>
      </p:sp>
      <p:pic>
        <p:nvPicPr>
          <p:cNvPr id="1026" name="Picture 2" descr="https://www.cardozo.co.uk/wp-content/uploads/2013/08/PY5011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71575" y="5105400"/>
            <a:ext cx="2409825" cy="2409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object 7"/>
          <p:cNvSpPr/>
          <p:nvPr/>
        </p:nvSpPr>
        <p:spPr>
          <a:xfrm>
            <a:off x="5181600" y="3977326"/>
            <a:ext cx="3657600" cy="2575874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028" name="Picture 4" descr="http://www.columbia.edu/itc/hs/dental/operative/matrixwedgetrim.jpg"/>
          <p:cNvPicPr>
            <a:picLocks noChangeAspect="1" noChangeArrowheads="1"/>
          </p:cNvPicPr>
          <p:nvPr/>
        </p:nvPicPr>
        <p:blipFill rotWithShape="1"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010400" y="1525498"/>
            <a:ext cx="2057400" cy="1843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 12"/>
          <p:cNvSpPr/>
          <p:nvPr/>
        </p:nvSpPr>
        <p:spPr>
          <a:xfrm>
            <a:off x="310896" y="3886200"/>
            <a:ext cx="4572000" cy="1785104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6" lvl="0" indent="-342906" defTabSz="457207">
              <a:spcBef>
                <a:spcPts val="1000"/>
              </a:spcBef>
              <a:buClr>
                <a:srgbClr val="E3DED1">
                  <a:lumMod val="40000"/>
                  <a:lumOff val="60000"/>
                </a:srgbClr>
              </a:buClr>
              <a:buSzPct val="80000"/>
              <a:buFont typeface="Wingdings 3" charset="2"/>
              <a:buChar char=""/>
            </a:pPr>
            <a:r>
              <a:rPr lang="ru-RU" sz="2200" dirty="0">
                <a:solidFill>
                  <a:prstClr val="black"/>
                </a:solidFill>
                <a:ea typeface="+mj-ea"/>
                <a:cs typeface="+mj-cs"/>
              </a:rPr>
              <a:t>Кочић има функцију да </a:t>
            </a:r>
            <a:r>
              <a:rPr lang="ru-RU" sz="2200" b="1" dirty="0">
                <a:solidFill>
                  <a:srgbClr val="002060"/>
                </a:solidFill>
                <a:ea typeface="+mj-ea"/>
                <a:cs typeface="+mj-cs"/>
              </a:rPr>
              <a:t>благо сепарира зубе </a:t>
            </a:r>
            <a:r>
              <a:rPr lang="ru-RU" sz="2200" dirty="0">
                <a:solidFill>
                  <a:prstClr val="black"/>
                </a:solidFill>
                <a:ea typeface="+mj-ea"/>
                <a:cs typeface="+mj-cs"/>
              </a:rPr>
              <a:t>и када се уклоне  кочић и матрица зуби затварају простор који остаје колико је  дебела матрица</a:t>
            </a:r>
          </a:p>
        </p:txBody>
      </p:sp>
    </p:spTree>
    <p:extLst>
      <p:ext uri="{BB962C8B-B14F-4D97-AF65-F5344CB8AC3E}">
        <p14:creationId xmlns:p14="http://schemas.microsoft.com/office/powerpoint/2010/main" val="2236030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Уношење </a:t>
            </a:r>
            <a:r>
              <a:rPr lang="ru-RU" dirty="0"/>
              <a:t>материјала у  кавитет са свим </a:t>
            </a:r>
            <a:r>
              <a:rPr lang="ru-RU" dirty="0" smtClean="0"/>
              <a:t>зидовима</a:t>
            </a:r>
            <a:endParaRPr lang="sr-Latn-RS" dirty="0"/>
          </a:p>
        </p:txBody>
      </p:sp>
      <p:sp>
        <p:nvSpPr>
          <p:cNvPr id="4" name="object 3"/>
          <p:cNvSpPr/>
          <p:nvPr/>
        </p:nvSpPr>
        <p:spPr>
          <a:xfrm>
            <a:off x="5140454" y="4086091"/>
            <a:ext cx="4003545" cy="2771905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4"/>
          <p:cNvSpPr/>
          <p:nvPr/>
        </p:nvSpPr>
        <p:spPr>
          <a:xfrm>
            <a:off x="762000" y="2438400"/>
            <a:ext cx="3643376" cy="3643376"/>
          </a:xfrm>
          <a:prstGeom prst="rect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5"/>
          <p:cNvSpPr/>
          <p:nvPr/>
        </p:nvSpPr>
        <p:spPr>
          <a:xfrm>
            <a:off x="5140454" y="2053551"/>
            <a:ext cx="4003545" cy="2032540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86120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7055380" cy="1400530"/>
          </a:xfrm>
        </p:spPr>
        <p:txBody>
          <a:bodyPr/>
          <a:lstStyle/>
          <a:p>
            <a:r>
              <a:rPr lang="sr-Cyrl-RS" dirty="0" smtClean="0"/>
              <a:t>ИНТЕРДЕНТАЛНИ КОЧИЋИ</a:t>
            </a:r>
            <a:endParaRPr lang="sr-Latn-R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184630"/>
            <a:ext cx="8534400" cy="4195481"/>
          </a:xfrm>
        </p:spPr>
        <p:txBody>
          <a:bodyPr>
            <a:noAutofit/>
          </a:bodyPr>
          <a:lstStyle/>
          <a:p>
            <a:r>
              <a:rPr lang="ru-RU" sz="2200" dirty="0"/>
              <a:t>Уколико материјал </a:t>
            </a:r>
            <a:r>
              <a:rPr lang="ru-RU" sz="2200" dirty="0" smtClean="0"/>
              <a:t>пређе у интердентални </a:t>
            </a:r>
            <a:r>
              <a:rPr lang="ru-RU" sz="2200" dirty="0"/>
              <a:t>простор понашаће се  као страно тело </a:t>
            </a:r>
            <a:r>
              <a:rPr lang="ru-RU" sz="2200" dirty="0" smtClean="0"/>
              <a:t>и </a:t>
            </a:r>
            <a:r>
              <a:rPr lang="ru-RU" sz="2200" dirty="0"/>
              <a:t>услед </a:t>
            </a:r>
            <a:r>
              <a:rPr lang="ru-RU" sz="2200" dirty="0" smtClean="0"/>
              <a:t>хроничног </a:t>
            </a:r>
            <a:r>
              <a:rPr lang="ru-RU" sz="2200" dirty="0"/>
              <a:t>надражаја изазваће  </a:t>
            </a:r>
            <a:r>
              <a:rPr lang="ru-RU" sz="2200" b="1" dirty="0">
                <a:solidFill>
                  <a:srgbClr val="C00000"/>
                </a:solidFill>
              </a:rPr>
              <a:t>пародонтитис</a:t>
            </a:r>
            <a:r>
              <a:rPr lang="ru-RU" sz="2200" dirty="0"/>
              <a:t>, </a:t>
            </a:r>
            <a:r>
              <a:rPr lang="ru-RU" sz="2200" b="1" dirty="0" smtClean="0">
                <a:solidFill>
                  <a:srgbClr val="C00000"/>
                </a:solidFill>
              </a:rPr>
              <a:t>алвеолизу </a:t>
            </a:r>
            <a:r>
              <a:rPr lang="ru-RU" sz="2200" b="1" dirty="0">
                <a:solidFill>
                  <a:srgbClr val="C00000"/>
                </a:solidFill>
              </a:rPr>
              <a:t>кости и </a:t>
            </a:r>
            <a:r>
              <a:rPr lang="ru-RU" sz="2200" b="1" dirty="0" smtClean="0">
                <a:solidFill>
                  <a:srgbClr val="C00000"/>
                </a:solidFill>
              </a:rPr>
              <a:t>стварање </a:t>
            </a:r>
            <a:r>
              <a:rPr lang="ru-RU" sz="2200" b="1" dirty="0">
                <a:solidFill>
                  <a:srgbClr val="C00000"/>
                </a:solidFill>
              </a:rPr>
              <a:t>пародонталног </a:t>
            </a:r>
            <a:r>
              <a:rPr lang="ru-RU" sz="2200" b="1" dirty="0" smtClean="0">
                <a:solidFill>
                  <a:srgbClr val="C00000"/>
                </a:solidFill>
              </a:rPr>
              <a:t>џепа.</a:t>
            </a:r>
            <a:endParaRPr lang="ru-RU" sz="2200" b="1" dirty="0">
              <a:solidFill>
                <a:srgbClr val="C00000"/>
              </a:solidFill>
            </a:endParaRPr>
          </a:p>
          <a:p>
            <a:endParaRPr lang="ru-RU" sz="2200" dirty="0" smtClean="0"/>
          </a:p>
        </p:txBody>
      </p:sp>
      <p:sp>
        <p:nvSpPr>
          <p:cNvPr id="6" name="object 5"/>
          <p:cNvSpPr/>
          <p:nvPr/>
        </p:nvSpPr>
        <p:spPr>
          <a:xfrm>
            <a:off x="2768243" y="2396998"/>
            <a:ext cx="3428999" cy="2060575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4"/>
          <p:cNvSpPr/>
          <p:nvPr/>
        </p:nvSpPr>
        <p:spPr>
          <a:xfrm>
            <a:off x="5410200" y="4449028"/>
            <a:ext cx="3124200" cy="2026552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38200" y="4457571"/>
            <a:ext cx="2895600" cy="2018009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31770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7055380" cy="1400530"/>
          </a:xfrm>
        </p:spPr>
        <p:txBody>
          <a:bodyPr/>
          <a:lstStyle/>
          <a:p>
            <a:r>
              <a:rPr lang="sr-Cyrl-RS" b="1" dirty="0" smtClean="0">
                <a:solidFill>
                  <a:srgbClr val="002060"/>
                </a:solidFill>
              </a:rPr>
              <a:t>АЈВОРИ</a:t>
            </a:r>
            <a:r>
              <a:rPr lang="sr-Cyrl-RS" dirty="0" smtClean="0"/>
              <a:t> (</a:t>
            </a:r>
            <a:r>
              <a:rPr lang="en-US" dirty="0" smtClean="0"/>
              <a:t>Ivor</a:t>
            </a:r>
            <a:r>
              <a:rPr lang="en-US" dirty="0"/>
              <a:t>y</a:t>
            </a:r>
            <a:r>
              <a:rPr lang="en-US" dirty="0" smtClean="0"/>
              <a:t>) </a:t>
            </a:r>
            <a:r>
              <a:rPr lang="sr-Latn-RS" b="1" dirty="0" smtClean="0">
                <a:solidFill>
                  <a:srgbClr val="002060"/>
                </a:solidFill>
              </a:rPr>
              <a:t>2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sr-Cyrl-RS" dirty="0" smtClean="0"/>
              <a:t>матрице</a:t>
            </a:r>
            <a:endParaRPr lang="sr-Latn-R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914400"/>
            <a:ext cx="8610600" cy="4195481"/>
          </a:xfrm>
        </p:spPr>
        <p:txBody>
          <a:bodyPr>
            <a:noAutofit/>
          </a:bodyPr>
          <a:lstStyle/>
          <a:p>
            <a:r>
              <a:rPr lang="ru-RU" sz="2200" dirty="0"/>
              <a:t>Oву матрицу је модификовао </a:t>
            </a:r>
            <a:r>
              <a:rPr lang="ru-RU" sz="2200" dirty="0" smtClean="0"/>
              <a:t>шведски</a:t>
            </a:r>
            <a:r>
              <a:rPr lang="sr-Latn-RS" sz="2200" dirty="0" smtClean="0"/>
              <a:t> </a:t>
            </a:r>
            <a:r>
              <a:rPr lang="ru-RU" sz="2200" dirty="0" smtClean="0"/>
              <a:t>аутор Nystrom</a:t>
            </a:r>
            <a:r>
              <a:rPr lang="sr-Latn-RS" sz="2200" dirty="0" smtClean="0"/>
              <a:t>.</a:t>
            </a:r>
            <a:endParaRPr lang="ru-RU" sz="2200" dirty="0"/>
          </a:p>
          <a:p>
            <a:r>
              <a:rPr lang="ru-RU" sz="2200" dirty="0"/>
              <a:t>Матрица је обликована са једним или </a:t>
            </a:r>
            <a:r>
              <a:rPr lang="ru-RU" sz="2200" dirty="0" smtClean="0"/>
              <a:t>више </a:t>
            </a:r>
            <a:r>
              <a:rPr lang="ru-RU" sz="2200" dirty="0"/>
              <a:t>конвекситета на гингивном рубу </a:t>
            </a:r>
            <a:r>
              <a:rPr lang="ru-RU" sz="2200" dirty="0" smtClean="0"/>
              <a:t>различите </a:t>
            </a:r>
            <a:r>
              <a:rPr lang="ru-RU" sz="2200" dirty="0"/>
              <a:t>ширине и </a:t>
            </a:r>
            <a:r>
              <a:rPr lang="ru-RU" sz="2200" dirty="0" smtClean="0"/>
              <a:t>висине</a:t>
            </a:r>
            <a:r>
              <a:rPr lang="sr-Latn-RS" sz="2200" dirty="0" smtClean="0"/>
              <a:t>.</a:t>
            </a:r>
            <a:endParaRPr lang="ru-RU" sz="2200" dirty="0"/>
          </a:p>
          <a:p>
            <a:r>
              <a:rPr lang="ru-RU" sz="2200" dirty="0"/>
              <a:t>Постоје матрице од металних трака </a:t>
            </a:r>
            <a:r>
              <a:rPr lang="ru-RU" sz="2200" dirty="0" smtClean="0"/>
              <a:t>кружно </a:t>
            </a:r>
            <a:r>
              <a:rPr lang="ru-RU" sz="2200" dirty="0"/>
              <a:t>намотане у котур из кога се </a:t>
            </a:r>
            <a:r>
              <a:rPr lang="ru-RU" sz="2200" dirty="0" smtClean="0"/>
              <a:t>исеца </a:t>
            </a:r>
            <a:r>
              <a:rPr lang="ru-RU" sz="2200" dirty="0"/>
              <a:t>део потребне </a:t>
            </a:r>
            <a:r>
              <a:rPr lang="ru-RU" sz="2200" dirty="0" smtClean="0"/>
              <a:t>дужине</a:t>
            </a:r>
            <a:r>
              <a:rPr lang="sr-Latn-RS" sz="2200" dirty="0" smtClean="0"/>
              <a:t>.</a:t>
            </a:r>
            <a:endParaRPr lang="ru-RU" sz="2200" dirty="0"/>
          </a:p>
          <a:p>
            <a:r>
              <a:rPr lang="ru-RU" sz="2200" dirty="0"/>
              <a:t>Могу се искројити маказама и </a:t>
            </a:r>
            <a:r>
              <a:rPr lang="ru-RU" sz="2200" dirty="0" smtClean="0"/>
              <a:t>каменчићима </a:t>
            </a:r>
            <a:r>
              <a:rPr lang="ru-RU" sz="2200" dirty="0"/>
              <a:t>конвекситети на  гингивалном рубу и конкавитети на </a:t>
            </a:r>
            <a:r>
              <a:rPr lang="ru-RU" sz="2200" dirty="0" smtClean="0"/>
              <a:t>оклузалном </a:t>
            </a:r>
            <a:r>
              <a:rPr lang="ru-RU" sz="2200" dirty="0"/>
              <a:t>рубу матрице за </a:t>
            </a:r>
            <a:r>
              <a:rPr lang="ru-RU" sz="2200" dirty="0" smtClean="0"/>
              <a:t>контактно место</a:t>
            </a:r>
            <a:r>
              <a:rPr lang="sr-Latn-RS" sz="2200" dirty="0" smtClean="0"/>
              <a:t>.</a:t>
            </a:r>
            <a:endParaRPr lang="ru-RU" sz="2200" dirty="0"/>
          </a:p>
        </p:txBody>
      </p:sp>
      <p:pic>
        <p:nvPicPr>
          <p:cNvPr id="1026" name="Picture 2" descr="http://www.zongyandental.com/pic/other/2013-07-24-17-15-575.jpg"/>
          <p:cNvPicPr>
            <a:picLocks noChangeAspect="1" noChangeArrowheads="1"/>
          </p:cNvPicPr>
          <p:nvPr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737814" y="4800600"/>
            <a:ext cx="4376615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304800" y="4038600"/>
            <a:ext cx="84582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6" lvl="0" indent="-342906" defTabSz="457207">
              <a:spcBef>
                <a:spcPts val="1000"/>
              </a:spcBef>
              <a:buClr>
                <a:srgbClr val="E3DED1">
                  <a:lumMod val="40000"/>
                  <a:lumOff val="60000"/>
                </a:srgbClr>
              </a:buClr>
              <a:buSzPct val="80000"/>
              <a:buFont typeface="Wingdings 3" charset="2"/>
              <a:buChar char=""/>
            </a:pPr>
            <a:r>
              <a:rPr lang="ru-RU" sz="2200" dirty="0">
                <a:solidFill>
                  <a:prstClr val="black"/>
                </a:solidFill>
                <a:ea typeface="+mj-ea"/>
                <a:cs typeface="+mj-cs"/>
              </a:rPr>
              <a:t>Матрицом се обухвати цео зуб и два краја матрице се провлаче кроз део држача</a:t>
            </a:r>
            <a:r>
              <a:rPr lang="sr-Latn-RS" sz="2200" dirty="0">
                <a:solidFill>
                  <a:prstClr val="black"/>
                </a:solidFill>
                <a:ea typeface="+mj-ea"/>
                <a:cs typeface="+mj-cs"/>
              </a:rPr>
              <a:t>.</a:t>
            </a:r>
            <a:endParaRPr lang="ru-RU" sz="2200" dirty="0">
              <a:solidFill>
                <a:prstClr val="black"/>
              </a:solidFill>
              <a:ea typeface="+mj-ea"/>
              <a:cs typeface="+mj-cs"/>
            </a:endParaRPr>
          </a:p>
        </p:txBody>
      </p:sp>
      <p:pic>
        <p:nvPicPr>
          <p:cNvPr id="11" name="Picture 2" descr="http://www.zongyandental.com/pic/other/2013-07-24-17-15-575.jpg"/>
          <p:cNvPicPr>
            <a:picLocks noChangeAspect="1" noChangeArrowheads="1"/>
          </p:cNvPicPr>
          <p:nvPr/>
        </p:nvPicPr>
        <p:blipFill rotWithShape="1"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724400" y="5257800"/>
            <a:ext cx="4376615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www.zongyandental.com/pic/other/2013-07-24-17-15-575.jpg"/>
          <p:cNvPicPr>
            <a:picLocks noChangeAspect="1" noChangeArrowheads="1"/>
          </p:cNvPicPr>
          <p:nvPr/>
        </p:nvPicPr>
        <p:blipFill rotWithShape="1"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724400" y="5715000"/>
            <a:ext cx="4376615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://www.zongyandental.com/pic/other/2013-07-24-17-15-575.jpg"/>
          <p:cNvPicPr>
            <a:picLocks noChangeAspect="1" noChangeArrowheads="1"/>
          </p:cNvPicPr>
          <p:nvPr/>
        </p:nvPicPr>
        <p:blipFill rotWithShape="1"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800600" y="6172200"/>
            <a:ext cx="4376615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750312"/>
            <a:ext cx="3194571" cy="224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0200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7055380" cy="1400530"/>
          </a:xfrm>
        </p:spPr>
        <p:txBody>
          <a:bodyPr/>
          <a:lstStyle/>
          <a:p>
            <a:r>
              <a:rPr lang="sr-Cyrl-R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АЈВОРИ (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Ivor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) </a:t>
            </a:r>
            <a:r>
              <a:rPr lang="sr-Latn-R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sr-Cyrl-R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матрице</a:t>
            </a:r>
            <a:endParaRPr lang="sr-Latn-R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914400"/>
            <a:ext cx="8610600" cy="4195481"/>
          </a:xfrm>
        </p:spPr>
        <p:txBody>
          <a:bodyPr>
            <a:noAutofit/>
          </a:bodyPr>
          <a:lstStyle/>
          <a:p>
            <a:r>
              <a:rPr lang="ru-RU" sz="2200" dirty="0"/>
              <a:t>За фиксирање ових матрица </a:t>
            </a:r>
            <a:r>
              <a:rPr lang="ru-RU" sz="2200" dirty="0" smtClean="0"/>
              <a:t>постоји </a:t>
            </a:r>
            <a:r>
              <a:rPr lang="ru-RU" sz="2200" dirty="0"/>
              <a:t>одговарајући </a:t>
            </a:r>
            <a:r>
              <a:rPr lang="ru-RU" sz="2200" b="1" dirty="0" smtClean="0">
                <a:solidFill>
                  <a:srgbClr val="C00000"/>
                </a:solidFill>
              </a:rPr>
              <a:t>држач</a:t>
            </a:r>
            <a:r>
              <a:rPr lang="sr-Latn-RS" sz="2200" b="1" dirty="0" smtClean="0">
                <a:solidFill>
                  <a:srgbClr val="C00000"/>
                </a:solidFill>
              </a:rPr>
              <a:t>.</a:t>
            </a:r>
            <a:endParaRPr lang="ru-RU" sz="2200" b="1" dirty="0">
              <a:solidFill>
                <a:srgbClr val="C00000"/>
              </a:solidFill>
            </a:endParaRPr>
          </a:p>
          <a:p>
            <a:r>
              <a:rPr lang="ru-RU" sz="2200" dirty="0"/>
              <a:t>Два краја матрице </a:t>
            </a:r>
            <a:r>
              <a:rPr lang="ru-RU" sz="2200" dirty="0" smtClean="0"/>
              <a:t>се </a:t>
            </a:r>
            <a:r>
              <a:rPr lang="ru-RU" sz="2200" dirty="0"/>
              <a:t>провлаче кроз део држача </a:t>
            </a:r>
            <a:r>
              <a:rPr lang="ru-RU" sz="2200" dirty="0" smtClean="0"/>
              <a:t>преддвиђен </a:t>
            </a:r>
            <a:r>
              <a:rPr lang="ru-RU" sz="2200" dirty="0"/>
              <a:t>за матрицу и </a:t>
            </a:r>
            <a:r>
              <a:rPr lang="ru-RU" sz="2200" dirty="0" smtClean="0"/>
              <a:t>окретањем </a:t>
            </a:r>
            <a:r>
              <a:rPr lang="ru-RU" sz="2200" dirty="0"/>
              <a:t>завртња фиксира </a:t>
            </a:r>
            <a:r>
              <a:rPr lang="ru-RU" sz="2200" dirty="0" smtClean="0"/>
              <a:t>се </a:t>
            </a:r>
            <a:r>
              <a:rPr lang="ru-RU" sz="2200" dirty="0"/>
              <a:t>одговарајући </a:t>
            </a:r>
            <a:r>
              <a:rPr lang="ru-RU" sz="2200" dirty="0" smtClean="0"/>
              <a:t>обим</a:t>
            </a:r>
            <a:r>
              <a:rPr lang="sr-Latn-RS" sz="2200" dirty="0" smtClean="0"/>
              <a:t>.</a:t>
            </a:r>
            <a:endParaRPr lang="ru-RU" sz="2200" dirty="0"/>
          </a:p>
          <a:p>
            <a:r>
              <a:rPr lang="ru-RU" sz="2200" dirty="0"/>
              <a:t>Матрица се ставља на зуб и </a:t>
            </a:r>
            <a:r>
              <a:rPr lang="ru-RU" sz="2200" dirty="0" smtClean="0"/>
              <a:t>затеже </a:t>
            </a:r>
            <a:r>
              <a:rPr lang="ru-RU" sz="2200" dirty="0"/>
              <a:t>се другим завртњем </a:t>
            </a:r>
            <a:r>
              <a:rPr lang="ru-RU" sz="2200" dirty="0" smtClean="0"/>
              <a:t>са </a:t>
            </a:r>
            <a:r>
              <a:rPr lang="ru-RU" sz="2200" dirty="0"/>
              <a:t>вестибуларне стране а </a:t>
            </a:r>
            <a:r>
              <a:rPr lang="ru-RU" sz="2200" dirty="0" smtClean="0"/>
              <a:t>део </a:t>
            </a:r>
            <a:r>
              <a:rPr lang="ru-RU" sz="2200" dirty="0"/>
              <a:t>држача са завртњем </a:t>
            </a:r>
            <a:r>
              <a:rPr lang="ru-RU" sz="2200" dirty="0" smtClean="0"/>
              <a:t>налази </a:t>
            </a:r>
            <a:r>
              <a:rPr lang="ru-RU" sz="2200" dirty="0"/>
              <a:t>се изван </a:t>
            </a:r>
            <a:r>
              <a:rPr lang="ru-RU" sz="2200" dirty="0" smtClean="0"/>
              <a:t>уста</a:t>
            </a:r>
            <a:r>
              <a:rPr lang="sr-Latn-RS" sz="2200" dirty="0" smtClean="0"/>
              <a:t>.</a:t>
            </a:r>
            <a:endParaRPr lang="ru-RU" sz="2200" dirty="0"/>
          </a:p>
        </p:txBody>
      </p:sp>
      <p:sp>
        <p:nvSpPr>
          <p:cNvPr id="14" name="object 4"/>
          <p:cNvSpPr/>
          <p:nvPr/>
        </p:nvSpPr>
        <p:spPr>
          <a:xfrm>
            <a:off x="5484581" y="3534321"/>
            <a:ext cx="3598798" cy="3151120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052" name="Picture 4" descr="http://www.snaa.biz/image/cache/catalog/31056-400x400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337604">
            <a:off x="-613606" y="3012140"/>
            <a:ext cx="4366272" cy="4366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0134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7055380" cy="1400530"/>
          </a:xfrm>
        </p:spPr>
        <p:txBody>
          <a:bodyPr/>
          <a:lstStyle/>
          <a:p>
            <a:r>
              <a:rPr lang="sr-Cyrl-R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АЈВОРИ (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Ivor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) </a:t>
            </a:r>
            <a:r>
              <a:rPr lang="sr-Latn-R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sr-Cyrl-R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матрице</a:t>
            </a:r>
            <a:endParaRPr lang="sr-Latn-R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138519"/>
            <a:ext cx="8610600" cy="4195481"/>
          </a:xfrm>
        </p:spPr>
        <p:txBody>
          <a:bodyPr>
            <a:noAutofit/>
          </a:bodyPr>
          <a:lstStyle/>
          <a:p>
            <a:r>
              <a:rPr lang="ru-RU" sz="2200" dirty="0"/>
              <a:t>Обухватна матрица може да се </a:t>
            </a:r>
            <a:r>
              <a:rPr lang="ru-RU" sz="2200" dirty="0" smtClean="0"/>
              <a:t>користи </a:t>
            </a:r>
            <a:r>
              <a:rPr lang="ru-RU" sz="2200" dirty="0"/>
              <a:t>за кавитете </a:t>
            </a:r>
            <a:r>
              <a:rPr lang="ru-RU" sz="2200" b="1" dirty="0"/>
              <a:t>II класе</a:t>
            </a:r>
            <a:r>
              <a:rPr lang="ru-RU" sz="2200" dirty="0"/>
              <a:t>, </a:t>
            </a:r>
            <a:r>
              <a:rPr lang="ru-RU" sz="2200" b="1" dirty="0"/>
              <a:t>МОД</a:t>
            </a:r>
            <a:r>
              <a:rPr lang="ru-RU" sz="2200" dirty="0"/>
              <a:t>  </a:t>
            </a:r>
            <a:r>
              <a:rPr lang="ru-RU" sz="2200" b="1" dirty="0"/>
              <a:t>кавитете</a:t>
            </a:r>
            <a:r>
              <a:rPr lang="ru-RU" sz="2200" dirty="0"/>
              <a:t> и за </a:t>
            </a:r>
            <a:r>
              <a:rPr lang="ru-RU" sz="2200" b="1" dirty="0"/>
              <a:t>кавитете где </a:t>
            </a:r>
            <a:r>
              <a:rPr lang="ru-RU" sz="2200" b="1" dirty="0" smtClean="0"/>
              <a:t>недостаје </a:t>
            </a:r>
            <a:r>
              <a:rPr lang="ru-RU" sz="2200" b="1" dirty="0"/>
              <a:t>више </a:t>
            </a:r>
            <a:r>
              <a:rPr lang="ru-RU" sz="2200" b="1" dirty="0" smtClean="0"/>
              <a:t>зидова</a:t>
            </a:r>
            <a:r>
              <a:rPr lang="sr-Latn-RS" sz="2200" b="1" dirty="0" smtClean="0"/>
              <a:t>.</a:t>
            </a:r>
            <a:endParaRPr lang="ru-RU" sz="2200" b="1" dirty="0"/>
          </a:p>
          <a:p>
            <a:r>
              <a:rPr lang="ru-RU" sz="2200" dirty="0"/>
              <a:t>Обавезно је стављање кочића </a:t>
            </a:r>
            <a:r>
              <a:rPr lang="ru-RU" sz="2200" dirty="0" smtClean="0"/>
              <a:t>орално </a:t>
            </a:r>
            <a:r>
              <a:rPr lang="ru-RU" sz="2200" dirty="0"/>
              <a:t>или орално и </a:t>
            </a:r>
            <a:r>
              <a:rPr lang="ru-RU" sz="2200" dirty="0" smtClean="0"/>
              <a:t>букално</a:t>
            </a:r>
            <a:r>
              <a:rPr lang="sr-Latn-RS" sz="2200" dirty="0" smtClean="0"/>
              <a:t>.</a:t>
            </a:r>
            <a:endParaRPr lang="ru-RU" sz="2200" dirty="0"/>
          </a:p>
          <a:p>
            <a:r>
              <a:rPr lang="ru-RU" sz="2200" dirty="0"/>
              <a:t>Држач матрице може да смета </a:t>
            </a:r>
            <a:r>
              <a:rPr lang="ru-RU" sz="2200" dirty="0" smtClean="0"/>
              <a:t>приликом </a:t>
            </a:r>
            <a:r>
              <a:rPr lang="ru-RU" sz="2200" dirty="0"/>
              <a:t>постављања </a:t>
            </a:r>
            <a:r>
              <a:rPr lang="ru-RU" sz="2200" dirty="0" smtClean="0"/>
              <a:t>кочића</a:t>
            </a:r>
            <a:r>
              <a:rPr lang="sr-Latn-RS" sz="2200" dirty="0" smtClean="0"/>
              <a:t>.</a:t>
            </a:r>
            <a:endParaRPr lang="ru-RU" sz="2200" dirty="0"/>
          </a:p>
          <a:p>
            <a:r>
              <a:rPr lang="ru-RU" sz="2200" b="1" dirty="0">
                <a:solidFill>
                  <a:srgbClr val="C00000"/>
                </a:solidFill>
              </a:rPr>
              <a:t>Потребно је </a:t>
            </a:r>
            <a:r>
              <a:rPr lang="ru-RU" sz="2200" b="1" dirty="0" smtClean="0">
                <a:solidFill>
                  <a:srgbClr val="C00000"/>
                </a:solidFill>
              </a:rPr>
              <a:t>искројити </a:t>
            </a:r>
            <a:r>
              <a:rPr lang="ru-RU" sz="2200" b="1" dirty="0">
                <a:solidFill>
                  <a:srgbClr val="C00000"/>
                </a:solidFill>
              </a:rPr>
              <a:t>конкавитете на оклузалном </a:t>
            </a:r>
            <a:r>
              <a:rPr lang="ru-RU" sz="2200" b="1" dirty="0" smtClean="0">
                <a:solidFill>
                  <a:srgbClr val="C00000"/>
                </a:solidFill>
              </a:rPr>
              <a:t>рубу </a:t>
            </a:r>
            <a:r>
              <a:rPr lang="ru-RU" sz="2200" b="1" dirty="0">
                <a:solidFill>
                  <a:srgbClr val="C00000"/>
                </a:solidFill>
              </a:rPr>
              <a:t>матрице за контактно </a:t>
            </a:r>
            <a:r>
              <a:rPr lang="ru-RU" sz="2200" b="1" dirty="0" smtClean="0">
                <a:solidFill>
                  <a:srgbClr val="C00000"/>
                </a:solidFill>
              </a:rPr>
              <a:t>место</a:t>
            </a:r>
            <a:r>
              <a:rPr lang="sr-Latn-RS" sz="2200" dirty="0" smtClean="0"/>
              <a:t>,</a:t>
            </a:r>
            <a:r>
              <a:rPr lang="ru-RU" sz="2200" dirty="0" smtClean="0"/>
              <a:t> </a:t>
            </a:r>
            <a:r>
              <a:rPr lang="ru-RU" sz="2200" dirty="0"/>
              <a:t>1мм </a:t>
            </a:r>
            <a:r>
              <a:rPr lang="ru-RU" sz="2200" dirty="0" smtClean="0"/>
              <a:t>испод апроксималног </a:t>
            </a:r>
            <a:r>
              <a:rPr lang="ru-RU" sz="2200" dirty="0"/>
              <a:t>маргиналног </a:t>
            </a:r>
            <a:r>
              <a:rPr lang="ru-RU" sz="2200" dirty="0" smtClean="0"/>
              <a:t>руба</a:t>
            </a:r>
            <a:r>
              <a:rPr lang="sr-Latn-RS" sz="2200" dirty="0" smtClean="0"/>
              <a:t>.</a:t>
            </a:r>
            <a:endParaRPr lang="ru-RU" sz="2200" dirty="0"/>
          </a:p>
        </p:txBody>
      </p:sp>
      <p:sp>
        <p:nvSpPr>
          <p:cNvPr id="6" name="object 5"/>
          <p:cNvSpPr/>
          <p:nvPr/>
        </p:nvSpPr>
        <p:spPr>
          <a:xfrm>
            <a:off x="533400" y="4083877"/>
            <a:ext cx="3759333" cy="2500246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4"/>
          <p:cNvSpPr/>
          <p:nvPr/>
        </p:nvSpPr>
        <p:spPr>
          <a:xfrm>
            <a:off x="4953000" y="4083877"/>
            <a:ext cx="3647933" cy="2500246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01122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7055380" cy="1400530"/>
          </a:xfrm>
        </p:spPr>
        <p:txBody>
          <a:bodyPr/>
          <a:lstStyle/>
          <a:p>
            <a:r>
              <a:rPr lang="sr-Cyrl-R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АЈВОРИ (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Ivor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) </a:t>
            </a:r>
            <a:r>
              <a:rPr lang="sr-Latn-R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sr-Cyrl-R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матрице</a:t>
            </a:r>
            <a:endParaRPr lang="sr-Latn-R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138519"/>
            <a:ext cx="8610600" cy="4195481"/>
          </a:xfrm>
        </p:spPr>
        <p:txBody>
          <a:bodyPr>
            <a:noAutofit/>
          </a:bodyPr>
          <a:lstStyle/>
          <a:p>
            <a:r>
              <a:rPr lang="ru-RU" sz="2200" dirty="0"/>
              <a:t>Обухватна матрица може да се </a:t>
            </a:r>
            <a:r>
              <a:rPr lang="ru-RU" sz="2200" dirty="0" smtClean="0"/>
              <a:t>користи </a:t>
            </a:r>
            <a:r>
              <a:rPr lang="ru-RU" sz="2200" dirty="0"/>
              <a:t>за кавитете </a:t>
            </a:r>
            <a:r>
              <a:rPr lang="ru-RU" sz="2200" b="1" dirty="0"/>
              <a:t>II класе</a:t>
            </a:r>
            <a:r>
              <a:rPr lang="ru-RU" sz="2200" dirty="0"/>
              <a:t>, </a:t>
            </a:r>
            <a:r>
              <a:rPr lang="ru-RU" sz="2200" b="1" dirty="0"/>
              <a:t>МОД</a:t>
            </a:r>
            <a:r>
              <a:rPr lang="ru-RU" sz="2200" dirty="0"/>
              <a:t>  </a:t>
            </a:r>
            <a:r>
              <a:rPr lang="ru-RU" sz="2200" b="1" dirty="0"/>
              <a:t>кавитете</a:t>
            </a:r>
            <a:r>
              <a:rPr lang="ru-RU" sz="2200" dirty="0"/>
              <a:t> и за </a:t>
            </a:r>
            <a:r>
              <a:rPr lang="ru-RU" sz="2200" b="1" dirty="0"/>
              <a:t>кавитете где </a:t>
            </a:r>
            <a:r>
              <a:rPr lang="ru-RU" sz="2200" b="1" dirty="0" smtClean="0"/>
              <a:t>недостаје </a:t>
            </a:r>
            <a:r>
              <a:rPr lang="ru-RU" sz="2200" b="1" dirty="0"/>
              <a:t>више </a:t>
            </a:r>
            <a:r>
              <a:rPr lang="ru-RU" sz="2200" b="1" dirty="0" smtClean="0"/>
              <a:t>зидова</a:t>
            </a:r>
            <a:r>
              <a:rPr lang="sr-Latn-RS" sz="2200" b="1" dirty="0" smtClean="0"/>
              <a:t>.</a:t>
            </a:r>
            <a:endParaRPr lang="ru-RU" sz="2200" b="1" dirty="0"/>
          </a:p>
          <a:p>
            <a:r>
              <a:rPr lang="ru-RU" sz="2200" dirty="0"/>
              <a:t>Обавезно је стављање кочића </a:t>
            </a:r>
            <a:r>
              <a:rPr lang="ru-RU" sz="2200" dirty="0" smtClean="0"/>
              <a:t>орално </a:t>
            </a:r>
            <a:r>
              <a:rPr lang="ru-RU" sz="2200" dirty="0"/>
              <a:t>или орално и </a:t>
            </a:r>
            <a:r>
              <a:rPr lang="ru-RU" sz="2200" dirty="0" smtClean="0"/>
              <a:t>букално</a:t>
            </a:r>
            <a:r>
              <a:rPr lang="sr-Latn-RS" sz="2200" dirty="0" smtClean="0"/>
              <a:t>.</a:t>
            </a:r>
            <a:endParaRPr lang="ru-RU" sz="2200" dirty="0"/>
          </a:p>
          <a:p>
            <a:r>
              <a:rPr lang="ru-RU" sz="2200" dirty="0"/>
              <a:t>Држач матрице може да смета </a:t>
            </a:r>
            <a:r>
              <a:rPr lang="ru-RU" sz="2200" dirty="0" smtClean="0"/>
              <a:t>приликом </a:t>
            </a:r>
            <a:r>
              <a:rPr lang="ru-RU" sz="2200" dirty="0"/>
              <a:t>постављања </a:t>
            </a:r>
            <a:r>
              <a:rPr lang="ru-RU" sz="2200" dirty="0" smtClean="0"/>
              <a:t>кочића</a:t>
            </a:r>
            <a:r>
              <a:rPr lang="sr-Latn-RS" sz="2200" dirty="0" smtClean="0"/>
              <a:t>.</a:t>
            </a:r>
            <a:endParaRPr lang="ru-RU" sz="2200" dirty="0"/>
          </a:p>
          <a:p>
            <a:r>
              <a:rPr lang="ru-RU" sz="2200" b="1" dirty="0">
                <a:solidFill>
                  <a:srgbClr val="C00000"/>
                </a:solidFill>
              </a:rPr>
              <a:t>Потребно је </a:t>
            </a:r>
            <a:r>
              <a:rPr lang="ru-RU" sz="2200" b="1" dirty="0" smtClean="0">
                <a:solidFill>
                  <a:srgbClr val="C00000"/>
                </a:solidFill>
              </a:rPr>
              <a:t>искројити </a:t>
            </a:r>
            <a:r>
              <a:rPr lang="ru-RU" sz="2200" b="1" dirty="0">
                <a:solidFill>
                  <a:srgbClr val="C00000"/>
                </a:solidFill>
              </a:rPr>
              <a:t>конкавитете на оклузалном </a:t>
            </a:r>
            <a:r>
              <a:rPr lang="ru-RU" sz="2200" b="1" dirty="0" smtClean="0">
                <a:solidFill>
                  <a:srgbClr val="C00000"/>
                </a:solidFill>
              </a:rPr>
              <a:t>рубу </a:t>
            </a:r>
            <a:r>
              <a:rPr lang="ru-RU" sz="2200" b="1" dirty="0">
                <a:solidFill>
                  <a:srgbClr val="C00000"/>
                </a:solidFill>
              </a:rPr>
              <a:t>матрице за контактно </a:t>
            </a:r>
            <a:r>
              <a:rPr lang="ru-RU" sz="2200" b="1" dirty="0" smtClean="0">
                <a:solidFill>
                  <a:srgbClr val="C00000"/>
                </a:solidFill>
              </a:rPr>
              <a:t>место</a:t>
            </a:r>
            <a:r>
              <a:rPr lang="sr-Latn-RS" sz="2200" dirty="0" smtClean="0"/>
              <a:t>,</a:t>
            </a:r>
            <a:r>
              <a:rPr lang="ru-RU" sz="2200" dirty="0" smtClean="0"/>
              <a:t> </a:t>
            </a:r>
            <a:r>
              <a:rPr lang="ru-RU" sz="2200" dirty="0"/>
              <a:t>1мм </a:t>
            </a:r>
            <a:r>
              <a:rPr lang="ru-RU" sz="2200" dirty="0" smtClean="0"/>
              <a:t>испод апроксималног </a:t>
            </a:r>
            <a:r>
              <a:rPr lang="ru-RU" sz="2200" dirty="0"/>
              <a:t>маргиналног </a:t>
            </a:r>
            <a:r>
              <a:rPr lang="ru-RU" sz="2200" dirty="0" smtClean="0"/>
              <a:t>руба</a:t>
            </a:r>
            <a:r>
              <a:rPr lang="sr-Latn-RS" sz="2200" dirty="0" smtClean="0"/>
              <a:t>.</a:t>
            </a:r>
            <a:endParaRPr lang="ru-RU" sz="2200" dirty="0"/>
          </a:p>
        </p:txBody>
      </p:sp>
      <p:sp>
        <p:nvSpPr>
          <p:cNvPr id="6" name="object 5"/>
          <p:cNvSpPr/>
          <p:nvPr/>
        </p:nvSpPr>
        <p:spPr>
          <a:xfrm>
            <a:off x="533400" y="4083877"/>
            <a:ext cx="3759333" cy="2500246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4"/>
          <p:cNvSpPr/>
          <p:nvPr/>
        </p:nvSpPr>
        <p:spPr>
          <a:xfrm>
            <a:off x="4953000" y="4083877"/>
            <a:ext cx="3647933" cy="2500246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58080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7055380" cy="1400530"/>
          </a:xfrm>
        </p:spPr>
        <p:txBody>
          <a:bodyPr/>
          <a:lstStyle/>
          <a:p>
            <a:r>
              <a:rPr lang="sr-Cyrl-RS" sz="3600" dirty="0" smtClean="0"/>
              <a:t>МАТРИЦЕ КОЈЕ ОСТАЈУ ПРИВРЕМЕНО НА ЗУБИМА</a:t>
            </a:r>
            <a:endParaRPr lang="sr-Latn-R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371600"/>
            <a:ext cx="8610600" cy="3962400"/>
          </a:xfrm>
        </p:spPr>
        <p:txBody>
          <a:bodyPr>
            <a:noAutofit/>
          </a:bodyPr>
          <a:lstStyle/>
          <a:p>
            <a:r>
              <a:rPr lang="ru-RU" sz="2200" dirty="0"/>
              <a:t>Изабере се </a:t>
            </a:r>
            <a:r>
              <a:rPr lang="ru-RU" sz="2200" dirty="0" smtClean="0"/>
              <a:t>величина </a:t>
            </a:r>
            <a:r>
              <a:rPr lang="ru-RU" sz="2200" dirty="0"/>
              <a:t>бакарног прстена, проба </a:t>
            </a:r>
            <a:r>
              <a:rPr lang="ru-RU" sz="2200" dirty="0" smtClean="0"/>
              <a:t>се, обележи </a:t>
            </a:r>
            <a:r>
              <a:rPr lang="ru-RU" sz="2200" dirty="0"/>
              <a:t>се букална страна, </a:t>
            </a:r>
            <a:r>
              <a:rPr lang="ru-RU" sz="2200" dirty="0" smtClean="0"/>
              <a:t>висина</a:t>
            </a:r>
            <a:r>
              <a:rPr lang="ru-RU" sz="2200" dirty="0"/>
              <a:t>, предео контактних </a:t>
            </a:r>
            <a:r>
              <a:rPr lang="ru-RU" sz="2200" dirty="0" smtClean="0"/>
              <a:t>места, </a:t>
            </a:r>
            <a:r>
              <a:rPr lang="ru-RU" sz="2200" dirty="0"/>
              <a:t>скраћује се маказама </a:t>
            </a:r>
            <a:r>
              <a:rPr lang="ru-RU" sz="2200" dirty="0" smtClean="0"/>
              <a:t>да </a:t>
            </a:r>
            <a:r>
              <a:rPr lang="ru-RU" sz="2200" dirty="0"/>
              <a:t>не смета </a:t>
            </a:r>
            <a:r>
              <a:rPr lang="ru-RU" sz="2200" dirty="0" smtClean="0"/>
              <a:t>окузији</a:t>
            </a:r>
          </a:p>
          <a:p>
            <a:r>
              <a:rPr lang="ru-RU" sz="2200" dirty="0"/>
              <a:t>Н</a:t>
            </a:r>
            <a:r>
              <a:rPr lang="ru-RU" sz="2200" dirty="0" smtClean="0"/>
              <a:t>а гингивном </a:t>
            </a:r>
            <a:r>
              <a:rPr lang="ru-RU" sz="2200" dirty="0"/>
              <a:t>рубу сече </a:t>
            </a:r>
            <a:r>
              <a:rPr lang="ru-RU" sz="2200" dirty="0" smtClean="0"/>
              <a:t>се </a:t>
            </a:r>
            <a:r>
              <a:rPr lang="ru-RU" sz="2200" dirty="0"/>
              <a:t>вестибуларно и орално </a:t>
            </a:r>
            <a:r>
              <a:rPr lang="ru-RU" sz="2200" dirty="0" smtClean="0"/>
              <a:t>у </a:t>
            </a:r>
            <a:r>
              <a:rPr lang="ru-RU" sz="2200" dirty="0"/>
              <a:t>облику полумесеца да не </a:t>
            </a:r>
            <a:r>
              <a:rPr lang="ru-RU" sz="2200" dirty="0" smtClean="0"/>
              <a:t>дражи </a:t>
            </a:r>
            <a:r>
              <a:rPr lang="ru-RU" sz="2200" dirty="0"/>
              <a:t>гингиву тако да остаје </a:t>
            </a:r>
            <a:r>
              <a:rPr lang="ru-RU" sz="2200" dirty="0" smtClean="0"/>
              <a:t>конвекситет </a:t>
            </a:r>
            <a:r>
              <a:rPr lang="ru-RU" sz="2200" dirty="0"/>
              <a:t>мезијално и </a:t>
            </a:r>
            <a:r>
              <a:rPr lang="ru-RU" sz="2200" dirty="0" smtClean="0"/>
              <a:t>дистално </a:t>
            </a:r>
            <a:r>
              <a:rPr lang="ru-RU" sz="2200" dirty="0"/>
              <a:t>као да има </a:t>
            </a:r>
            <a:r>
              <a:rPr lang="ru-RU" sz="2200" dirty="0" smtClean="0"/>
              <a:t>матрице </a:t>
            </a:r>
            <a:r>
              <a:rPr lang="ru-RU" sz="2200" dirty="0"/>
              <a:t>Ајвори </a:t>
            </a:r>
            <a:r>
              <a:rPr lang="ru-RU" sz="2200" dirty="0" smtClean="0"/>
              <a:t>1.</a:t>
            </a:r>
            <a:endParaRPr lang="ru-RU" sz="2200" dirty="0"/>
          </a:p>
        </p:txBody>
      </p:sp>
      <p:sp>
        <p:nvSpPr>
          <p:cNvPr id="8" name="object 4"/>
          <p:cNvSpPr/>
          <p:nvPr/>
        </p:nvSpPr>
        <p:spPr>
          <a:xfrm>
            <a:off x="304801" y="3886200"/>
            <a:ext cx="4086658" cy="2709160"/>
          </a:xfrm>
          <a:prstGeom prst="rect">
            <a:avLst/>
          </a:prstGeo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5"/>
          <p:cNvSpPr/>
          <p:nvPr/>
        </p:nvSpPr>
        <p:spPr>
          <a:xfrm>
            <a:off x="4843526" y="3886200"/>
            <a:ext cx="4071874" cy="2709160"/>
          </a:xfrm>
          <a:prstGeom prst="rect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29266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7055380" cy="1400530"/>
          </a:xfrm>
        </p:spPr>
        <p:txBody>
          <a:bodyPr/>
          <a:lstStyle/>
          <a:p>
            <a:r>
              <a:rPr lang="sr-Cyrl-RS" sz="3600" dirty="0" smtClean="0"/>
              <a:t>МАТРИЦЕ КОЈЕ ОСТАЈУ ПРИВРЕМЕНО НА ЗУБИМА</a:t>
            </a:r>
            <a:endParaRPr lang="sr-Latn-R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371600"/>
            <a:ext cx="8610600" cy="3962400"/>
          </a:xfrm>
        </p:spPr>
        <p:txBody>
          <a:bodyPr>
            <a:noAutofit/>
          </a:bodyPr>
          <a:lstStyle/>
          <a:p>
            <a:r>
              <a:rPr lang="ru-RU" sz="2200" dirty="0"/>
              <a:t>Оклузално се исеца мезијално и </a:t>
            </a:r>
            <a:r>
              <a:rPr lang="ru-RU" sz="2200" dirty="0" smtClean="0"/>
              <a:t>дистално </a:t>
            </a:r>
            <a:r>
              <a:rPr lang="ru-RU" sz="2200" dirty="0"/>
              <a:t>да би се </a:t>
            </a:r>
            <a:r>
              <a:rPr lang="ru-RU" sz="2200" dirty="0" smtClean="0"/>
              <a:t>обезбедило успостављање </a:t>
            </a:r>
            <a:r>
              <a:rPr lang="ru-RU" sz="2200" dirty="0"/>
              <a:t>контактног </a:t>
            </a:r>
            <a:r>
              <a:rPr lang="ru-RU" sz="2200" dirty="0" smtClean="0"/>
              <a:t>места са </a:t>
            </a:r>
            <a:r>
              <a:rPr lang="ru-RU" sz="2200" dirty="0"/>
              <a:t>суседним </a:t>
            </a:r>
            <a:r>
              <a:rPr lang="ru-RU" sz="2200" dirty="0" smtClean="0"/>
              <a:t>зубом.</a:t>
            </a:r>
            <a:endParaRPr lang="ru-RU" sz="2200" dirty="0"/>
          </a:p>
          <a:p>
            <a:r>
              <a:rPr lang="ru-RU" sz="2200" b="1" dirty="0">
                <a:solidFill>
                  <a:srgbClr val="C00000"/>
                </a:solidFill>
              </a:rPr>
              <a:t>Рубове обрадити брусевима </a:t>
            </a:r>
            <a:r>
              <a:rPr lang="ru-RU" sz="2200" dirty="0"/>
              <a:t>и </a:t>
            </a:r>
            <a:r>
              <a:rPr lang="ru-RU" sz="2200" dirty="0" smtClean="0"/>
              <a:t>поставити </a:t>
            </a:r>
            <a:r>
              <a:rPr lang="ru-RU" sz="2200" dirty="0"/>
              <a:t>кочиће мезијално и  </a:t>
            </a:r>
            <a:r>
              <a:rPr lang="ru-RU" sz="2200" dirty="0" smtClean="0"/>
              <a:t>дистално.</a:t>
            </a:r>
            <a:endParaRPr lang="ru-RU" sz="2200" dirty="0"/>
          </a:p>
          <a:p>
            <a:r>
              <a:rPr lang="ru-RU" sz="2200" dirty="0"/>
              <a:t>Прстен се скида </a:t>
            </a:r>
            <a:r>
              <a:rPr lang="ru-RU" sz="2200" b="1" dirty="0">
                <a:solidFill>
                  <a:srgbClr val="C00000"/>
                </a:solidFill>
              </a:rPr>
              <a:t>пресецањем </a:t>
            </a:r>
            <a:r>
              <a:rPr lang="ru-RU" sz="2200" b="1" dirty="0" smtClean="0">
                <a:solidFill>
                  <a:srgbClr val="C00000"/>
                </a:solidFill>
              </a:rPr>
              <a:t>фисурним </a:t>
            </a:r>
            <a:r>
              <a:rPr lang="ru-RU" sz="2200" b="1" dirty="0">
                <a:solidFill>
                  <a:srgbClr val="C00000"/>
                </a:solidFill>
              </a:rPr>
              <a:t>сврдлом (обрнут ход)  </a:t>
            </a:r>
            <a:r>
              <a:rPr lang="ru-RU" sz="2200" dirty="0"/>
              <a:t>букално и </a:t>
            </a:r>
            <a:r>
              <a:rPr lang="ru-RU" sz="2200" dirty="0" smtClean="0"/>
              <a:t>орално, </a:t>
            </a:r>
            <a:r>
              <a:rPr lang="ru-RU" sz="2200" dirty="0"/>
              <a:t>не извлачи </a:t>
            </a:r>
            <a:r>
              <a:rPr lang="ru-RU" sz="2200" dirty="0" smtClean="0"/>
              <a:t>се оклузално, </a:t>
            </a:r>
            <a:r>
              <a:rPr lang="ru-RU" sz="2200" dirty="0"/>
              <a:t>него букално или  орално да се не би оштетило </a:t>
            </a:r>
            <a:r>
              <a:rPr lang="ru-RU" sz="2200" dirty="0" smtClean="0"/>
              <a:t>контактно место.</a:t>
            </a:r>
            <a:endParaRPr lang="ru-RU" sz="2200" dirty="0"/>
          </a:p>
        </p:txBody>
      </p:sp>
      <p:sp>
        <p:nvSpPr>
          <p:cNvPr id="6" name="object 4"/>
          <p:cNvSpPr/>
          <p:nvPr/>
        </p:nvSpPr>
        <p:spPr>
          <a:xfrm>
            <a:off x="1828800" y="4191000"/>
            <a:ext cx="3429000" cy="2464846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5"/>
          <p:cNvSpPr/>
          <p:nvPr/>
        </p:nvSpPr>
        <p:spPr>
          <a:xfrm>
            <a:off x="5562600" y="4191000"/>
            <a:ext cx="3245380" cy="2464846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03150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7055380" cy="1400530"/>
          </a:xfrm>
        </p:spPr>
        <p:txBody>
          <a:bodyPr/>
          <a:lstStyle/>
          <a:p>
            <a:r>
              <a:rPr lang="sr-Cyrl-RS" sz="3600" dirty="0"/>
              <a:t>ЦЕЛУЛОИДНЕ </a:t>
            </a:r>
            <a:r>
              <a:rPr lang="sr-Cyrl-RS" sz="3600" dirty="0" smtClean="0"/>
              <a:t>ПОЛИЕСТАРСКЕ</a:t>
            </a:r>
            <a:r>
              <a:rPr lang="en-GB" sz="3600" spc="-105" dirty="0" smtClean="0"/>
              <a:t> </a:t>
            </a:r>
            <a:r>
              <a:rPr lang="sr-Cyrl-RS" sz="3600" dirty="0" smtClean="0"/>
              <a:t>ТРАКЕ</a:t>
            </a:r>
            <a:endParaRPr lang="sr-Latn-R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371600"/>
            <a:ext cx="6172200" cy="3962400"/>
          </a:xfrm>
        </p:spPr>
        <p:txBody>
          <a:bodyPr>
            <a:noAutofit/>
          </a:bodyPr>
          <a:lstStyle/>
          <a:p>
            <a:r>
              <a:rPr lang="ru-RU" sz="2200" dirty="0" smtClean="0"/>
              <a:t>Танке</a:t>
            </a:r>
            <a:r>
              <a:rPr lang="en-GB" sz="2200" dirty="0" smtClean="0"/>
              <a:t>,</a:t>
            </a:r>
            <a:r>
              <a:rPr lang="ru-RU" sz="2200" dirty="0" smtClean="0"/>
              <a:t> флексибилне</a:t>
            </a:r>
            <a:r>
              <a:rPr lang="en-GB" sz="2200" dirty="0" smtClean="0"/>
              <a:t>,</a:t>
            </a:r>
            <a:r>
              <a:rPr lang="ru-RU" sz="2200" dirty="0" smtClean="0"/>
              <a:t> </a:t>
            </a:r>
            <a:r>
              <a:rPr lang="ru-RU" sz="2200" dirty="0"/>
              <a:t>транспарентне </a:t>
            </a:r>
            <a:r>
              <a:rPr lang="ru-RU" sz="2200" dirty="0" smtClean="0"/>
              <a:t>целулоидне </a:t>
            </a:r>
            <a:r>
              <a:rPr lang="ru-RU" sz="2200" dirty="0"/>
              <a:t>или </a:t>
            </a:r>
            <a:r>
              <a:rPr lang="ru-RU" sz="2200" dirty="0" smtClean="0"/>
              <a:t>полиестарске </a:t>
            </a:r>
            <a:r>
              <a:rPr lang="ru-RU" sz="2200" dirty="0"/>
              <a:t>траке користе се за кавитете </a:t>
            </a:r>
            <a:r>
              <a:rPr lang="ru-RU" sz="2200" b="1" dirty="0"/>
              <a:t>III </a:t>
            </a:r>
            <a:r>
              <a:rPr lang="ru-RU" sz="2200" b="1" dirty="0" smtClean="0"/>
              <a:t>класе</a:t>
            </a:r>
            <a:r>
              <a:rPr lang="en-GB" sz="2200" b="1" dirty="0" smtClean="0"/>
              <a:t>.</a:t>
            </a:r>
            <a:endParaRPr lang="ru-RU" sz="2200" b="1" dirty="0"/>
          </a:p>
          <a:p>
            <a:r>
              <a:rPr lang="ru-RU" sz="2200" b="1" dirty="0">
                <a:solidFill>
                  <a:srgbClr val="C00000"/>
                </a:solidFill>
              </a:rPr>
              <a:t>Нарочито је важно адаптирати траку у </a:t>
            </a:r>
            <a:r>
              <a:rPr lang="ru-RU" sz="2200" b="1" dirty="0" smtClean="0">
                <a:solidFill>
                  <a:srgbClr val="C00000"/>
                </a:solidFill>
              </a:rPr>
              <a:t>гингивном </a:t>
            </a:r>
            <a:r>
              <a:rPr lang="ru-RU" sz="2200" b="1" dirty="0">
                <a:solidFill>
                  <a:srgbClr val="C00000"/>
                </a:solidFill>
              </a:rPr>
              <a:t>делу како атхезив </a:t>
            </a:r>
            <a:r>
              <a:rPr lang="ru-RU" sz="2200" b="1" dirty="0" smtClean="0">
                <a:solidFill>
                  <a:srgbClr val="C00000"/>
                </a:solidFill>
              </a:rPr>
              <a:t>и </a:t>
            </a:r>
            <a:r>
              <a:rPr lang="ru-RU" sz="2200" b="1" dirty="0">
                <a:solidFill>
                  <a:srgbClr val="C00000"/>
                </a:solidFill>
              </a:rPr>
              <a:t>композит </a:t>
            </a:r>
            <a:r>
              <a:rPr lang="ru-RU" sz="2200" b="1" dirty="0" smtClean="0">
                <a:solidFill>
                  <a:srgbClr val="C00000"/>
                </a:solidFill>
              </a:rPr>
              <a:t>не</a:t>
            </a:r>
            <a:r>
              <a:rPr lang="en-GB" sz="2200" b="1" dirty="0" smtClean="0">
                <a:solidFill>
                  <a:srgbClr val="C00000"/>
                </a:solidFill>
              </a:rPr>
              <a:t> </a:t>
            </a:r>
            <a:r>
              <a:rPr lang="ru-RU" sz="2200" b="1" dirty="0" smtClean="0">
                <a:solidFill>
                  <a:srgbClr val="C00000"/>
                </a:solidFill>
              </a:rPr>
              <a:t>би прошли интердентално</a:t>
            </a:r>
            <a:r>
              <a:rPr lang="en-GB" sz="2200" b="1" dirty="0" smtClean="0">
                <a:solidFill>
                  <a:srgbClr val="C00000"/>
                </a:solidFill>
              </a:rPr>
              <a:t>.</a:t>
            </a:r>
            <a:endParaRPr lang="ru-RU" sz="2200" b="1" dirty="0">
              <a:solidFill>
                <a:srgbClr val="C00000"/>
              </a:solidFill>
            </a:endParaRPr>
          </a:p>
          <a:p>
            <a:r>
              <a:rPr lang="ru-RU" sz="2200" b="1" dirty="0">
                <a:solidFill>
                  <a:srgbClr val="002060"/>
                </a:solidFill>
              </a:rPr>
              <a:t>Трака треба да прескочи гингивни </a:t>
            </a:r>
            <a:r>
              <a:rPr lang="ru-RU" sz="2200" b="1" dirty="0" smtClean="0">
                <a:solidFill>
                  <a:srgbClr val="002060"/>
                </a:solidFill>
              </a:rPr>
              <a:t>степеник</a:t>
            </a:r>
            <a:r>
              <a:rPr lang="en-GB" sz="2200" b="1" dirty="0" smtClean="0">
                <a:solidFill>
                  <a:srgbClr val="002060"/>
                </a:solidFill>
              </a:rPr>
              <a:t>,</a:t>
            </a:r>
            <a:r>
              <a:rPr lang="ru-RU" sz="2200" b="1" dirty="0" smtClean="0">
                <a:solidFill>
                  <a:srgbClr val="002060"/>
                </a:solidFill>
              </a:rPr>
              <a:t> </a:t>
            </a:r>
            <a:r>
              <a:rPr lang="ru-RU" sz="2200" dirty="0"/>
              <a:t>уноси се прво атхезив па </a:t>
            </a:r>
            <a:r>
              <a:rPr lang="ru-RU" sz="2200" dirty="0" smtClean="0"/>
              <a:t>композит </a:t>
            </a:r>
            <a:r>
              <a:rPr lang="ru-RU" sz="2200" dirty="0"/>
              <a:t>са оралне </a:t>
            </a:r>
            <a:r>
              <a:rPr lang="ru-RU" sz="2200" dirty="0" smtClean="0"/>
              <a:t>стране</a:t>
            </a:r>
            <a:r>
              <a:rPr lang="en-GB" sz="2200" dirty="0" smtClean="0"/>
              <a:t>,</a:t>
            </a:r>
            <a:r>
              <a:rPr lang="ru-RU" sz="2200" dirty="0" smtClean="0"/>
              <a:t> </a:t>
            </a:r>
            <a:r>
              <a:rPr lang="ru-RU" sz="2200" dirty="0"/>
              <a:t>ако је </a:t>
            </a:r>
            <a:r>
              <a:rPr lang="ru-RU" sz="2200" dirty="0" smtClean="0"/>
              <a:t>приступ </a:t>
            </a:r>
            <a:r>
              <a:rPr lang="ru-RU" sz="2200" dirty="0"/>
              <a:t>каријесу био са </a:t>
            </a:r>
            <a:r>
              <a:rPr lang="ru-RU" sz="2200" dirty="0" smtClean="0"/>
              <a:t>оралне </a:t>
            </a:r>
            <a:r>
              <a:rPr lang="ru-RU" sz="2200" dirty="0"/>
              <a:t>површине, </a:t>
            </a:r>
            <a:r>
              <a:rPr lang="ru-RU" sz="2200" b="1" dirty="0">
                <a:solidFill>
                  <a:srgbClr val="002060"/>
                </a:solidFill>
              </a:rPr>
              <a:t>трака се затеже више у </a:t>
            </a:r>
            <a:r>
              <a:rPr lang="ru-RU" sz="2200" b="1" dirty="0" smtClean="0">
                <a:solidFill>
                  <a:srgbClr val="002060"/>
                </a:solidFill>
              </a:rPr>
              <a:t>гингивном </a:t>
            </a:r>
            <a:r>
              <a:rPr lang="ru-RU" sz="2200" b="1" dirty="0">
                <a:solidFill>
                  <a:srgbClr val="002060"/>
                </a:solidFill>
              </a:rPr>
              <a:t>делу или се ставља </a:t>
            </a:r>
            <a:r>
              <a:rPr lang="ru-RU" sz="2200" b="1" dirty="0" smtClean="0">
                <a:solidFill>
                  <a:srgbClr val="002060"/>
                </a:solidFill>
              </a:rPr>
              <a:t>трнспарентни </a:t>
            </a:r>
            <a:r>
              <a:rPr lang="ru-RU" sz="2200" b="1" dirty="0">
                <a:solidFill>
                  <a:srgbClr val="002060"/>
                </a:solidFill>
              </a:rPr>
              <a:t>кочић</a:t>
            </a:r>
            <a:r>
              <a:rPr lang="ru-RU" sz="2200" dirty="0"/>
              <a:t> и композит </a:t>
            </a:r>
            <a:r>
              <a:rPr lang="ru-RU" sz="2200" dirty="0" smtClean="0"/>
              <a:t>се </a:t>
            </a:r>
            <a:r>
              <a:rPr lang="ru-RU" sz="2200" dirty="0"/>
              <a:t>полимеризује са обе </a:t>
            </a:r>
            <a:r>
              <a:rPr lang="ru-RU" sz="2200" dirty="0" smtClean="0"/>
              <a:t>стране</a:t>
            </a:r>
            <a:r>
              <a:rPr lang="en-GB" sz="2200" dirty="0" smtClean="0"/>
              <a:t>.</a:t>
            </a:r>
            <a:endParaRPr lang="ru-RU" sz="2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7444" y="4572000"/>
            <a:ext cx="3686556" cy="2204823"/>
          </a:xfrm>
          <a:prstGeom prst="rect">
            <a:avLst/>
          </a:prstGeom>
        </p:spPr>
      </p:pic>
      <p:pic>
        <p:nvPicPr>
          <p:cNvPr id="10242" name="Picture 2" descr="http://www.pulpdent.com/images/MTP%20c60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70260" y="1940281"/>
            <a:ext cx="2206625" cy="2631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1674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04800" y="0"/>
            <a:ext cx="6934200" cy="6858000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74113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7055380" cy="1400530"/>
          </a:xfrm>
        </p:spPr>
        <p:txBody>
          <a:bodyPr/>
          <a:lstStyle/>
          <a:p>
            <a:r>
              <a:rPr lang="sr-Cyrl-RS" sz="3600" dirty="0" smtClean="0"/>
              <a:t>ПОЛИЕСТАРСКЕ МАТРИЦЕ ЗА КАВИТЕТ </a:t>
            </a:r>
            <a:r>
              <a:rPr lang="en-GB" sz="3600" b="1" dirty="0" smtClean="0"/>
              <a:t>V </a:t>
            </a:r>
            <a:r>
              <a:rPr lang="sr-Cyrl-RS" sz="3600" b="1" dirty="0" smtClean="0"/>
              <a:t>КЛАСЕ</a:t>
            </a:r>
            <a:endParaRPr lang="sr-Latn-R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799" y="1295400"/>
            <a:ext cx="5910415" cy="2971800"/>
          </a:xfrm>
        </p:spPr>
        <p:txBody>
          <a:bodyPr>
            <a:noAutofit/>
          </a:bodyPr>
          <a:lstStyle/>
          <a:p>
            <a:r>
              <a:rPr lang="ru-RU" sz="2200" dirty="0"/>
              <a:t>Кавитети V класе имају </a:t>
            </a:r>
            <a:r>
              <a:rPr lang="ru-RU" sz="2200" dirty="0" smtClean="0"/>
              <a:t>све </a:t>
            </a:r>
            <a:r>
              <a:rPr lang="ru-RU" sz="2200" dirty="0"/>
              <a:t>бочне зидове </a:t>
            </a:r>
            <a:r>
              <a:rPr lang="ru-RU" sz="2200" dirty="0" smtClean="0"/>
              <a:t>сем код клинастих </a:t>
            </a:r>
            <a:r>
              <a:rPr lang="ru-RU" sz="2200" dirty="0"/>
              <a:t>ерозија и могу се </a:t>
            </a:r>
            <a:r>
              <a:rPr lang="ru-RU" sz="2200" dirty="0" smtClean="0"/>
              <a:t>пунити </a:t>
            </a:r>
            <a:r>
              <a:rPr lang="ru-RU" sz="2200" dirty="0"/>
              <a:t>слично кавитетима I  </a:t>
            </a:r>
            <a:r>
              <a:rPr lang="ru-RU" sz="2200" dirty="0" smtClean="0"/>
              <a:t>класе.</a:t>
            </a:r>
            <a:endParaRPr lang="ru-RU" sz="2200" dirty="0"/>
          </a:p>
          <a:p>
            <a:r>
              <a:rPr lang="ru-RU" sz="2200" dirty="0"/>
              <a:t>Код субгингвних кавитета </a:t>
            </a:r>
            <a:r>
              <a:rPr lang="ru-RU" sz="2200" dirty="0" smtClean="0"/>
              <a:t>тешко </a:t>
            </a:r>
            <a:r>
              <a:rPr lang="ru-RU" sz="2200" dirty="0"/>
              <a:t>је обликовати </a:t>
            </a:r>
            <a:r>
              <a:rPr lang="sr-Cyrl-RS" sz="2200" dirty="0" err="1" smtClean="0"/>
              <a:t>испун</a:t>
            </a:r>
            <a:r>
              <a:rPr lang="sr-Cyrl-RS" sz="2200" dirty="0" smtClean="0"/>
              <a:t>.</a:t>
            </a:r>
            <a:endParaRPr lang="ru-RU" sz="2200" dirty="0"/>
          </a:p>
          <a:p>
            <a:r>
              <a:rPr lang="ru-RU" sz="2200" dirty="0"/>
              <a:t>Ове матрице имају различит </a:t>
            </a:r>
            <a:r>
              <a:rPr lang="ru-RU" sz="2200" dirty="0" smtClean="0"/>
              <a:t>конвекситет </a:t>
            </a:r>
            <a:r>
              <a:rPr lang="ru-RU" sz="2200" dirty="0"/>
              <a:t>и фиксирају се </a:t>
            </a:r>
            <a:r>
              <a:rPr lang="ru-RU" sz="2200" dirty="0" smtClean="0"/>
              <a:t>посебним </a:t>
            </a:r>
            <a:r>
              <a:rPr lang="ru-RU" sz="2200" dirty="0"/>
              <a:t>држачем са  вестибуларне </a:t>
            </a:r>
            <a:r>
              <a:rPr lang="ru-RU" sz="2200" dirty="0" smtClean="0"/>
              <a:t>стране.</a:t>
            </a:r>
            <a:endParaRPr lang="ru-RU" sz="2200" dirty="0"/>
          </a:p>
        </p:txBody>
      </p:sp>
      <p:sp>
        <p:nvSpPr>
          <p:cNvPr id="6" name="object 4"/>
          <p:cNvSpPr/>
          <p:nvPr/>
        </p:nvSpPr>
        <p:spPr>
          <a:xfrm>
            <a:off x="6205385" y="2335153"/>
            <a:ext cx="2763266" cy="1451212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266" name="Picture 2" descr="https://garrisondental.com/sites/default/files/styles/product_gallery_display/public/CervicalFigure2CROPPED.jpg?itok=ly3yzN6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800" y="4495800"/>
            <a:ext cx="3286125" cy="2247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://assets2.dentalproductshopper.com/product_images/L/Lm-Instrumetns_Oy/Web_Images/LMInstruments_14444_7306863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15215" y="3990265"/>
            <a:ext cx="2753436" cy="2753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0172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7055380" cy="838200"/>
          </a:xfrm>
        </p:spPr>
        <p:txBody>
          <a:bodyPr/>
          <a:lstStyle/>
          <a:p>
            <a:r>
              <a:rPr lang="sr-Cyrl-RS" dirty="0" smtClean="0"/>
              <a:t>ИНТЕРДЕНТАЛНИ ПРОСТОР</a:t>
            </a:r>
            <a:endParaRPr lang="sr-Latn-R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9874" y="1143000"/>
            <a:ext cx="8366926" cy="4331641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Интердентални простор је простор </a:t>
            </a:r>
            <a:r>
              <a:rPr lang="ru-RU" b="1" dirty="0" smtClean="0">
                <a:solidFill>
                  <a:srgbClr val="C00000"/>
                </a:solidFill>
              </a:rPr>
              <a:t>између </a:t>
            </a:r>
            <a:r>
              <a:rPr lang="ru-RU" b="1" dirty="0">
                <a:solidFill>
                  <a:srgbClr val="C00000"/>
                </a:solidFill>
              </a:rPr>
              <a:t>апроксималних страна два  суседна зуба</a:t>
            </a:r>
            <a:r>
              <a:rPr lang="ru-RU" dirty="0"/>
              <a:t>, чији облик зависи од </a:t>
            </a:r>
            <a:r>
              <a:rPr lang="ru-RU" dirty="0" smtClean="0"/>
              <a:t>облика </a:t>
            </a:r>
            <a:r>
              <a:rPr lang="ru-RU" dirty="0"/>
              <a:t>површине зуба, места и </a:t>
            </a:r>
            <a:r>
              <a:rPr lang="ru-RU" dirty="0" smtClean="0"/>
              <a:t>врсте </a:t>
            </a:r>
            <a:r>
              <a:rPr lang="ru-RU" dirty="0"/>
              <a:t>додира ових </a:t>
            </a:r>
            <a:r>
              <a:rPr lang="ru-RU" dirty="0" smtClean="0"/>
              <a:t>површина.</a:t>
            </a:r>
          </a:p>
          <a:p>
            <a:r>
              <a:rPr lang="ru-RU" b="1" dirty="0">
                <a:solidFill>
                  <a:srgbClr val="C00000"/>
                </a:solidFill>
              </a:rPr>
              <a:t>Апроксималне површине су конвексне и  представљају део круга са великим </a:t>
            </a:r>
            <a:r>
              <a:rPr lang="ru-RU" b="1" dirty="0" smtClean="0">
                <a:solidFill>
                  <a:srgbClr val="C00000"/>
                </a:solidFill>
              </a:rPr>
              <a:t>радијусом.</a:t>
            </a:r>
            <a:endParaRPr lang="ru-RU" b="1" dirty="0">
              <a:solidFill>
                <a:srgbClr val="C00000"/>
              </a:solidFill>
            </a:endParaRPr>
          </a:p>
          <a:p>
            <a:r>
              <a:rPr lang="ru-RU" b="1" dirty="0">
                <a:solidFill>
                  <a:srgbClr val="002060"/>
                </a:solidFill>
              </a:rPr>
              <a:t>Са вестибуларне стране виде се 2 </a:t>
            </a:r>
            <a:r>
              <a:rPr lang="ru-RU" b="1" dirty="0" smtClean="0">
                <a:solidFill>
                  <a:srgbClr val="002060"/>
                </a:solidFill>
              </a:rPr>
              <a:t>троугла </a:t>
            </a:r>
            <a:r>
              <a:rPr lang="ru-RU" dirty="0" smtClean="0"/>
              <a:t>- </a:t>
            </a:r>
            <a:r>
              <a:rPr lang="ru-RU" dirty="0"/>
              <a:t>један пространији испуњен  интерденталном </a:t>
            </a:r>
            <a:r>
              <a:rPr lang="ru-RU" dirty="0" smtClean="0"/>
              <a:t>папилом, а други мањи који се простире од контактне тачке ка оклузално.</a:t>
            </a:r>
          </a:p>
          <a:p>
            <a:endParaRPr lang="sr-Latn-RS" dirty="0"/>
          </a:p>
        </p:txBody>
      </p:sp>
      <p:sp>
        <p:nvSpPr>
          <p:cNvPr id="5" name="Rectangle 4"/>
          <p:cNvSpPr/>
          <p:nvPr/>
        </p:nvSpPr>
        <p:spPr>
          <a:xfrm>
            <a:off x="313778" y="4077831"/>
            <a:ext cx="4944022" cy="2246769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</p:spPr>
        <p:txBody>
          <a:bodyPr wrap="square">
            <a:spAutoFit/>
          </a:bodyPr>
          <a:lstStyle/>
          <a:p>
            <a:pPr marL="342906" lvl="0" indent="-342906" defTabSz="457207">
              <a:spcBef>
                <a:spcPts val="1000"/>
              </a:spcBef>
              <a:buClr>
                <a:srgbClr val="E3DED1">
                  <a:lumMod val="40000"/>
                  <a:lumOff val="60000"/>
                </a:srgbClr>
              </a:buClr>
              <a:buSzPct val="80000"/>
              <a:buFont typeface="Wingdings 3" charset="2"/>
              <a:buChar char=""/>
            </a:pPr>
            <a:r>
              <a:rPr lang="ru-RU" sz="2000" dirty="0">
                <a:solidFill>
                  <a:prstClr val="black"/>
                </a:solidFill>
                <a:ea typeface="+mj-ea"/>
                <a:cs typeface="+mj-cs"/>
              </a:rPr>
              <a:t>Интердентална папила има изглед четворостране пирамиде са врхом у пределу контактне тачке чије су стране две апроксималне површине зуба, које ограђују интердентални простор, и  вестибуларна и орална површина папиле.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85999" y="3645130"/>
            <a:ext cx="3151905" cy="3212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861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28600" y="0"/>
            <a:ext cx="7239000" cy="6858000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01571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Figure1. The tooth 35 after preparation with 2mm bevel on enamel made with yellow diamond bur.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04799"/>
            <a:ext cx="3048000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Figure2. Tooth isolation  and ready for filling.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8000" y="304799"/>
            <a:ext cx="3048000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Figure3. Etching, bonding and flowable composite placement. A3 at the bottom, covering with A2 shade.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6000" y="304799"/>
            <a:ext cx="3048000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352800"/>
            <a:ext cx="3048000" cy="3048000"/>
          </a:xfrm>
          <a:prstGeom prst="rect">
            <a:avLst/>
          </a:prstGeom>
        </p:spPr>
      </p:pic>
      <p:pic>
        <p:nvPicPr>
          <p:cNvPr id="12296" name="Picture 8" descr="Figure5. Teeth surface finished with same yellow diamond bur.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48000" y="3352799"/>
            <a:ext cx="3048000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8" name="Picture 10" descr="Figure6. Same visit, after polishing and cofferdam removal. Completed cervical Class V restoration.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6001" y="3352799"/>
            <a:ext cx="3048000" cy="304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6549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5424" y="1295400"/>
            <a:ext cx="7543800" cy="4114800"/>
          </a:xfrm>
        </p:spPr>
        <p:txBody>
          <a:bodyPr>
            <a:noAutofit/>
          </a:bodyPr>
          <a:lstStyle/>
          <a:p>
            <a:r>
              <a:rPr lang="ru-RU" sz="2400" dirty="0"/>
              <a:t>Медикамент и подлога </a:t>
            </a:r>
            <a:r>
              <a:rPr lang="ru-RU" sz="2400" dirty="0" smtClean="0"/>
              <a:t>се</a:t>
            </a:r>
            <a:r>
              <a:rPr lang="en-GB" sz="2400" dirty="0" smtClean="0"/>
              <a:t> </a:t>
            </a:r>
            <a:r>
              <a:rPr lang="ru-RU" sz="2400" dirty="0" smtClean="0"/>
              <a:t>стављају </a:t>
            </a:r>
            <a:r>
              <a:rPr lang="ru-RU" sz="2400" dirty="0"/>
              <a:t>у кавитет без </a:t>
            </a:r>
            <a:r>
              <a:rPr lang="ru-RU" sz="2400" dirty="0" smtClean="0"/>
              <a:t>матрице</a:t>
            </a:r>
            <a:r>
              <a:rPr lang="en-GB" sz="2400" dirty="0" smtClean="0"/>
              <a:t>.</a:t>
            </a:r>
            <a:endParaRPr lang="ru-RU" sz="2400" dirty="0"/>
          </a:p>
          <a:p>
            <a:r>
              <a:rPr lang="ru-RU" sz="2400" dirty="0"/>
              <a:t>Матрица трнспарентна или </a:t>
            </a:r>
            <a:r>
              <a:rPr lang="ru-RU" sz="2400" dirty="0" smtClean="0"/>
              <a:t>метална </a:t>
            </a:r>
            <a:r>
              <a:rPr lang="ru-RU" sz="2400" dirty="0"/>
              <a:t>и транспарентни </a:t>
            </a:r>
            <a:r>
              <a:rPr lang="ru-RU" sz="2400" dirty="0" smtClean="0"/>
              <a:t>кочићи </a:t>
            </a:r>
            <a:r>
              <a:rPr lang="ru-RU" sz="2400" dirty="0"/>
              <a:t>се код композита </a:t>
            </a:r>
            <a:r>
              <a:rPr lang="ru-RU" sz="2400" b="1" dirty="0">
                <a:solidFill>
                  <a:srgbClr val="002060"/>
                </a:solidFill>
              </a:rPr>
              <a:t>стављају после </a:t>
            </a:r>
            <a:r>
              <a:rPr lang="ru-RU" sz="2400" b="1" dirty="0" smtClean="0">
                <a:solidFill>
                  <a:srgbClr val="002060"/>
                </a:solidFill>
              </a:rPr>
              <a:t>нагризања </a:t>
            </a:r>
            <a:r>
              <a:rPr lang="ru-RU" sz="2400" b="1" dirty="0">
                <a:solidFill>
                  <a:srgbClr val="002060"/>
                </a:solidFill>
              </a:rPr>
              <a:t>киселином</a:t>
            </a:r>
            <a:r>
              <a:rPr lang="ru-RU" sz="2400" dirty="0"/>
              <a:t>,</a:t>
            </a:r>
            <a:r>
              <a:rPr lang="ru-RU" sz="2400" b="1" dirty="0">
                <a:solidFill>
                  <a:srgbClr val="C00000"/>
                </a:solidFill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</a:rPr>
              <a:t>пре а</a:t>
            </a:r>
            <a:r>
              <a:rPr lang="sr-Cyrl-RS" sz="2400" b="1" dirty="0" smtClean="0">
                <a:solidFill>
                  <a:srgbClr val="C00000"/>
                </a:solidFill>
              </a:rPr>
              <a:t>т</a:t>
            </a:r>
            <a:r>
              <a:rPr lang="ru-RU" sz="2400" b="1" dirty="0" smtClean="0">
                <a:solidFill>
                  <a:srgbClr val="C00000"/>
                </a:solidFill>
              </a:rPr>
              <a:t>хезива</a:t>
            </a:r>
            <a:r>
              <a:rPr lang="en-GB" sz="2400" b="1" dirty="0" smtClean="0">
                <a:solidFill>
                  <a:srgbClr val="C00000"/>
                </a:solidFill>
              </a:rPr>
              <a:t>.</a:t>
            </a:r>
            <a:endParaRPr lang="ru-RU" sz="2400" b="1" dirty="0">
              <a:solidFill>
                <a:srgbClr val="C00000"/>
              </a:solidFill>
            </a:endParaRPr>
          </a:p>
          <a:p>
            <a:r>
              <a:rPr lang="ru-RU" sz="2400" b="1" dirty="0">
                <a:solidFill>
                  <a:srgbClr val="C00000"/>
                </a:solidFill>
              </a:rPr>
              <a:t>После скидања металне матрице и </a:t>
            </a:r>
            <a:r>
              <a:rPr lang="ru-RU" sz="2400" b="1" dirty="0" smtClean="0">
                <a:solidFill>
                  <a:srgbClr val="C00000"/>
                </a:solidFill>
              </a:rPr>
              <a:t>дрвеног </a:t>
            </a:r>
            <a:r>
              <a:rPr lang="ru-RU" sz="2400" b="1" dirty="0">
                <a:solidFill>
                  <a:srgbClr val="C00000"/>
                </a:solidFill>
              </a:rPr>
              <a:t>кочића неопходно је </a:t>
            </a:r>
            <a:r>
              <a:rPr lang="ru-RU" sz="2400" b="1" dirty="0" smtClean="0">
                <a:solidFill>
                  <a:srgbClr val="C00000"/>
                </a:solidFill>
              </a:rPr>
              <a:t>полимеризовати </a:t>
            </a:r>
            <a:r>
              <a:rPr lang="ru-RU" sz="2400" b="1" dirty="0">
                <a:solidFill>
                  <a:srgbClr val="C00000"/>
                </a:solidFill>
              </a:rPr>
              <a:t>композит са </a:t>
            </a:r>
            <a:r>
              <a:rPr lang="ru-RU" sz="2400" b="1" dirty="0" smtClean="0">
                <a:solidFill>
                  <a:srgbClr val="C00000"/>
                </a:solidFill>
              </a:rPr>
              <a:t>букалне </a:t>
            </a:r>
            <a:r>
              <a:rPr lang="ru-RU" sz="2400" b="1" dirty="0">
                <a:solidFill>
                  <a:srgbClr val="C00000"/>
                </a:solidFill>
              </a:rPr>
              <a:t>и оралне </a:t>
            </a:r>
            <a:r>
              <a:rPr lang="ru-RU" sz="2400" b="1" dirty="0" smtClean="0">
                <a:solidFill>
                  <a:srgbClr val="C00000"/>
                </a:solidFill>
              </a:rPr>
              <a:t>стране</a:t>
            </a:r>
            <a:r>
              <a:rPr lang="en-GB" sz="2400" b="1" dirty="0" smtClean="0">
                <a:solidFill>
                  <a:srgbClr val="C00000"/>
                </a:solidFill>
              </a:rPr>
              <a:t>.</a:t>
            </a:r>
            <a:endParaRPr lang="ru-RU" sz="2400" b="1" dirty="0">
              <a:solidFill>
                <a:srgbClr val="C00000"/>
              </a:solidFill>
            </a:endParaRPr>
          </a:p>
          <a:p>
            <a:r>
              <a:rPr lang="ru-RU" sz="2400" dirty="0"/>
              <a:t>Код амалгама матрица и кочићи се </a:t>
            </a:r>
            <a:r>
              <a:rPr lang="ru-RU" sz="2400" dirty="0" smtClean="0"/>
              <a:t>стављају </a:t>
            </a:r>
            <a:r>
              <a:rPr lang="ru-RU" sz="2400" dirty="0"/>
              <a:t>после постављања </a:t>
            </a:r>
            <a:r>
              <a:rPr lang="ru-RU" sz="2400" dirty="0" smtClean="0"/>
              <a:t>подлоге</a:t>
            </a:r>
            <a:r>
              <a:rPr lang="en-GB" sz="2400" dirty="0" smtClean="0"/>
              <a:t>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191962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05524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40460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62421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7"/>
          <p:cNvSpPr>
            <a:spLocks noGrp="1"/>
          </p:cNvSpPr>
          <p:nvPr>
            <p:ph type="title"/>
          </p:nvPr>
        </p:nvSpPr>
        <p:spPr>
          <a:xfrm>
            <a:off x="196259" y="92875"/>
            <a:ext cx="7055380" cy="1400530"/>
          </a:xfrm>
        </p:spPr>
        <p:txBody>
          <a:bodyPr/>
          <a:lstStyle/>
          <a:p>
            <a:r>
              <a:rPr lang="en-GB" dirty="0" smtClean="0"/>
              <a:t>SUPER MAT</a:t>
            </a:r>
            <a:endParaRPr lang="sr-Latn-RS" dirty="0"/>
          </a:p>
        </p:txBody>
      </p:sp>
      <p:pic>
        <p:nvPicPr>
          <p:cNvPr id="3078" name="Picture 6" descr="http://www.kerrdental.eu/catalog-files/0/869/images/SuperMat-Assorted-Kit_b_en-US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56077" y="-148736"/>
            <a:ext cx="5487923" cy="525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www.dentaljuce.com/fruit/images/CompSupermat47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40531" y="845319"/>
            <a:ext cx="3043700" cy="3494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29501" y="4880205"/>
            <a:ext cx="2444276" cy="1354128"/>
          </a:xfrm>
          <a:prstGeom prst="rect">
            <a:avLst/>
          </a:prstGeom>
        </p:spPr>
      </p:pic>
      <p:pic>
        <p:nvPicPr>
          <p:cNvPr id="3082" name="Picture 10" descr="http://www.dentistrytoday.com/Media/EditLiveJava/0408_shuman_1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0531" y="4447964"/>
            <a:ext cx="3043700" cy="2288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876800" y="3075308"/>
            <a:ext cx="4143375" cy="3782692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6158" y="35257"/>
            <a:ext cx="4639691" cy="3354451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357249" y="1223518"/>
            <a:ext cx="6429375" cy="4567682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7744890" cy="1400530"/>
          </a:xfrm>
        </p:spPr>
        <p:txBody>
          <a:bodyPr/>
          <a:lstStyle/>
          <a:p>
            <a:r>
              <a:rPr lang="sr-Cyrl-RS" dirty="0" smtClean="0"/>
              <a:t>КОНТУРИРАНЕ МАТРИЦЕ</a:t>
            </a:r>
            <a:endParaRPr lang="sr-Latn-R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Latn-RS"/>
          </a:p>
        </p:txBody>
      </p:sp>
      <p:pic>
        <p:nvPicPr>
          <p:cNvPr id="8194" name="Picture 2" descr="http://www.cagdasdisdeposu.com/Portals/0/urunler/Kerr/metal/08toflamir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700" y="1390693"/>
            <a:ext cx="7383779" cy="4814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7230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7055380" cy="838200"/>
          </a:xfrm>
        </p:spPr>
        <p:txBody>
          <a:bodyPr/>
          <a:lstStyle/>
          <a:p>
            <a:r>
              <a:rPr lang="sr-Cyrl-RS" dirty="0" smtClean="0"/>
              <a:t>ИНТЕРДЕНТАЛНИ ПРОСТОР</a:t>
            </a:r>
            <a:endParaRPr lang="sr-Latn-R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9874" y="1143000"/>
            <a:ext cx="8366926" cy="5486400"/>
          </a:xfrm>
        </p:spPr>
        <p:txBody>
          <a:bodyPr>
            <a:normAutofit/>
          </a:bodyPr>
          <a:lstStyle/>
          <a:p>
            <a:r>
              <a:rPr lang="ru-RU" sz="2200" dirty="0"/>
              <a:t>Овакав анатомски облик интерденталног </a:t>
            </a:r>
            <a:r>
              <a:rPr lang="ru-RU" sz="2200" dirty="0" smtClean="0"/>
              <a:t>простора </a:t>
            </a:r>
            <a:r>
              <a:rPr lang="ru-RU" sz="2200" b="1" dirty="0">
                <a:solidFill>
                  <a:srgbClr val="C00000"/>
                </a:solidFill>
              </a:rPr>
              <a:t>је код младих где зуби још нису </a:t>
            </a:r>
            <a:r>
              <a:rPr lang="ru-RU" sz="2200" b="1" dirty="0" smtClean="0">
                <a:solidFill>
                  <a:srgbClr val="C00000"/>
                </a:solidFill>
              </a:rPr>
              <a:t>абрадирании</a:t>
            </a:r>
            <a:r>
              <a:rPr lang="ru-RU" sz="2200" dirty="0" smtClean="0"/>
              <a:t>, </a:t>
            </a:r>
            <a:r>
              <a:rPr lang="ru-RU" sz="2200" b="1" dirty="0">
                <a:solidFill>
                  <a:srgbClr val="002060"/>
                </a:solidFill>
              </a:rPr>
              <a:t>а </a:t>
            </a:r>
            <a:r>
              <a:rPr lang="ru-RU" sz="2200" b="1" dirty="0" smtClean="0">
                <a:solidFill>
                  <a:srgbClr val="002060"/>
                </a:solidFill>
              </a:rPr>
              <a:t>додирно </a:t>
            </a:r>
            <a:r>
              <a:rPr lang="ru-RU" sz="2200" b="1" dirty="0">
                <a:solidFill>
                  <a:srgbClr val="002060"/>
                </a:solidFill>
              </a:rPr>
              <a:t>место је у облику контактне </a:t>
            </a:r>
            <a:r>
              <a:rPr lang="ru-RU" sz="2200" b="1" dirty="0" smtClean="0">
                <a:solidFill>
                  <a:srgbClr val="002060"/>
                </a:solidFill>
              </a:rPr>
              <a:t>тачке.</a:t>
            </a:r>
          </a:p>
          <a:p>
            <a:endParaRPr lang="ru-RU" b="1" dirty="0" smtClean="0">
              <a:solidFill>
                <a:srgbClr val="002060"/>
              </a:solidFill>
            </a:endParaRPr>
          </a:p>
          <a:p>
            <a:endParaRPr lang="ru-RU" b="1" dirty="0">
              <a:solidFill>
                <a:srgbClr val="002060"/>
              </a:solidFill>
            </a:endParaRPr>
          </a:p>
          <a:p>
            <a:endParaRPr lang="ru-RU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ru-RU" b="1" dirty="0" smtClean="0">
              <a:solidFill>
                <a:srgbClr val="002060"/>
              </a:solidFill>
            </a:endParaRPr>
          </a:p>
          <a:p>
            <a:endParaRPr lang="ru-RU" b="1" dirty="0" smtClean="0">
              <a:solidFill>
                <a:srgbClr val="002060"/>
              </a:solidFill>
            </a:endParaRPr>
          </a:p>
          <a:p>
            <a:r>
              <a:rPr lang="ru-RU" sz="2200" dirty="0"/>
              <a:t>У току жвакања храна се под </a:t>
            </a:r>
            <a:r>
              <a:rPr lang="ru-RU" sz="2200" dirty="0" smtClean="0"/>
              <a:t>притиском антагонист усмерава </a:t>
            </a:r>
            <a:r>
              <a:rPr lang="ru-RU" sz="2200" dirty="0"/>
              <a:t>већим делом од квржица у </a:t>
            </a:r>
            <a:r>
              <a:rPr lang="ru-RU" sz="2200" dirty="0" smtClean="0"/>
              <a:t>правцу </a:t>
            </a:r>
            <a:r>
              <a:rPr lang="ru-RU" sz="2200" dirty="0"/>
              <a:t>централне фисуре, а мањим у правцу  интерденталног </a:t>
            </a:r>
            <a:r>
              <a:rPr lang="ru-RU" sz="2200" dirty="0" smtClean="0"/>
              <a:t>простора, </a:t>
            </a:r>
            <a:r>
              <a:rPr lang="ru-RU" sz="2200" dirty="0"/>
              <a:t>који брзо </a:t>
            </a:r>
            <a:r>
              <a:rPr lang="ru-RU" sz="2200" dirty="0" smtClean="0"/>
              <a:t>прелази вестибуларно </a:t>
            </a:r>
            <a:r>
              <a:rPr lang="ru-RU" sz="2200" dirty="0"/>
              <a:t>и орално од контактне </a:t>
            </a:r>
            <a:r>
              <a:rPr lang="ru-RU" sz="2200" dirty="0" smtClean="0"/>
              <a:t>тачке, </a:t>
            </a:r>
            <a:r>
              <a:rPr lang="ru-RU" sz="2200" dirty="0"/>
              <a:t>и </a:t>
            </a:r>
            <a:r>
              <a:rPr lang="ru-RU" sz="2200" dirty="0" smtClean="0"/>
              <a:t>клизи преко </a:t>
            </a:r>
            <a:r>
              <a:rPr lang="ru-RU" sz="2200" dirty="0"/>
              <a:t>косих површина </a:t>
            </a:r>
            <a:r>
              <a:rPr lang="ru-RU" sz="2200" dirty="0" smtClean="0"/>
              <a:t>папиле тако </a:t>
            </a:r>
            <a:r>
              <a:rPr lang="ru-RU" sz="2200" dirty="0"/>
              <a:t>да не долази до задржавања хране </a:t>
            </a:r>
            <a:r>
              <a:rPr lang="ru-RU" sz="2200" dirty="0" smtClean="0"/>
              <a:t>у </a:t>
            </a:r>
            <a:r>
              <a:rPr lang="ru-RU" sz="2200" dirty="0"/>
              <a:t>интерденталном </a:t>
            </a:r>
            <a:r>
              <a:rPr lang="ru-RU" sz="2200" dirty="0" smtClean="0"/>
              <a:t>простору.</a:t>
            </a:r>
            <a:endParaRPr lang="ru-RU" sz="2200" dirty="0"/>
          </a:p>
          <a:p>
            <a:endParaRPr lang="sr-Latn-R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33600" y="2438400"/>
            <a:ext cx="4231298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9232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7744890" cy="1400530"/>
          </a:xfrm>
        </p:spPr>
        <p:txBody>
          <a:bodyPr/>
          <a:lstStyle/>
          <a:p>
            <a:r>
              <a:rPr lang="sr-Cyrl-RS" dirty="0" smtClean="0"/>
              <a:t>КОНТУРИРАНЕ МАТРИЦЕ</a:t>
            </a:r>
            <a:br>
              <a:rPr lang="sr-Cyrl-RS" dirty="0" smtClean="0"/>
            </a:br>
            <a:r>
              <a:rPr lang="sr-Cyrl-RS" dirty="0" smtClean="0"/>
              <a:t>транспарентне</a:t>
            </a:r>
            <a:endParaRPr lang="sr-Latn-R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Latn-RS"/>
          </a:p>
        </p:txBody>
      </p:sp>
      <p:pic>
        <p:nvPicPr>
          <p:cNvPr id="9218" name="Picture 2" descr="http://www.kerrdental.eu/ImageResize.ashx?f=/catalog-files/0/928/images/Hawe-Transparent-Molar-Matrix_b_en-US.jpg&amp;w=690&amp;h=380&amp;q=90&amp;keep=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3857" y="1676400"/>
            <a:ext cx="4289258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://www.kerrdental.co.uk/ImageResize.ashx?f=/catalog-files/0/860/images/Transparent-Lucifix_b_en-US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53000" y="1662884"/>
            <a:ext cx="3454996" cy="2387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http://www.kerrdental.cz/catalog-files/0/860/images/Lucifix_teeth_photo2_cs-CZ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2720" y="4049972"/>
            <a:ext cx="3715218" cy="2427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http://www.styleitaliano.org/uploaded_images/articles/2173/6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60441" y="4019296"/>
            <a:ext cx="3747555" cy="2488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7812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84710" y="452718"/>
            <a:ext cx="7055380" cy="1751120"/>
          </a:xfrm>
          <a:prstGeom prst="rect">
            <a:avLst/>
          </a:prstGeom>
        </p:spPr>
        <p:txBody>
          <a:bodyPr vert="horz" wrap="square" lIns="0" tIns="454025" rIns="0" bIns="0" rtlCol="0">
            <a:spAutoFit/>
          </a:bodyPr>
          <a:lstStyle/>
          <a:p>
            <a:pPr marL="3328035" marR="5080" indent="-3137535">
              <a:lnSpc>
                <a:spcPct val="100000"/>
              </a:lnSpc>
            </a:pPr>
            <a:r>
              <a:rPr dirty="0"/>
              <a:t>HAWE LUCIFIX</a:t>
            </a:r>
            <a:r>
              <a:rPr spc="-90" dirty="0"/>
              <a:t> </a:t>
            </a:r>
            <a:r>
              <a:rPr dirty="0" smtClean="0"/>
              <a:t>TRANSPARENT</a:t>
            </a:r>
            <a:r>
              <a:rPr lang="sr-Cyrl-RS" dirty="0" smtClean="0"/>
              <a:t> </a:t>
            </a:r>
            <a:r>
              <a:rPr dirty="0" smtClean="0"/>
              <a:t>MATRIX</a:t>
            </a:r>
            <a:endParaRPr dirty="0"/>
          </a:p>
        </p:txBody>
      </p:sp>
      <p:sp>
        <p:nvSpPr>
          <p:cNvPr id="3" name="object 3"/>
          <p:cNvSpPr/>
          <p:nvPr/>
        </p:nvSpPr>
        <p:spPr>
          <a:xfrm>
            <a:off x="0" y="2571686"/>
            <a:ext cx="4500625" cy="3929126"/>
          </a:xfrm>
          <a:prstGeom prst="rect">
            <a:avLst/>
          </a:prstGeo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643501" y="2571813"/>
            <a:ext cx="4500498" cy="3881374"/>
          </a:xfrm>
          <a:prstGeom prst="rect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219200"/>
            <a:ext cx="9144000" cy="2133600"/>
          </a:xfrm>
          <a:prstGeom prst="rect">
            <a:avLst/>
          </a:prstGeo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2743200" y="3810000"/>
            <a:ext cx="3657600" cy="2717800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28600" y="0"/>
            <a:ext cx="4114800" cy="3048000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029200" y="0"/>
            <a:ext cx="3962400" cy="3048000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676400" y="3581400"/>
            <a:ext cx="5105400" cy="3276597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371600" y="4952998"/>
            <a:ext cx="2819400" cy="1904996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953000" y="5029200"/>
            <a:ext cx="2971800" cy="1828796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953000" y="2362200"/>
            <a:ext cx="2819400" cy="2209800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447800" y="2438400"/>
            <a:ext cx="2743200" cy="2209800"/>
          </a:xfrm>
          <a:prstGeom prst="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447800" y="0"/>
            <a:ext cx="2819400" cy="2209800"/>
          </a:xfrm>
          <a:prstGeom prst="rect">
            <a:avLst/>
          </a:pr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800600" y="0"/>
            <a:ext cx="2895600" cy="2209800"/>
          </a:xfrm>
          <a:prstGeom prst="rect">
            <a:avLst/>
          </a:prstGeom>
          <a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14400" y="76200"/>
            <a:ext cx="3203787" cy="2177143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914400" y="2590800"/>
            <a:ext cx="3203787" cy="1905000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648200" y="2590800"/>
            <a:ext cx="3352800" cy="1905000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648200" y="76200"/>
            <a:ext cx="3352800" cy="2177143"/>
          </a:xfrm>
          <a:prstGeom prst="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14400" y="4680858"/>
            <a:ext cx="3203787" cy="2144156"/>
          </a:xfrm>
          <a:prstGeom prst="rect">
            <a:avLst/>
          </a:pr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648200" y="4680858"/>
            <a:ext cx="3352800" cy="2177139"/>
          </a:xfrm>
          <a:prstGeom prst="rect">
            <a:avLst/>
          </a:prstGeom>
          <a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62000" y="0"/>
            <a:ext cx="3657600" cy="2133600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800600" y="0"/>
            <a:ext cx="3657600" cy="2209800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85800" y="2362200"/>
            <a:ext cx="3657600" cy="2286000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800600" y="2286000"/>
            <a:ext cx="3657600" cy="2286000"/>
          </a:xfrm>
          <a:prstGeom prst="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2362200" y="4724400"/>
            <a:ext cx="3810000" cy="2133596"/>
          </a:xfrm>
          <a:prstGeom prst="rect">
            <a:avLst/>
          </a:pr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66800" y="0"/>
            <a:ext cx="3276600" cy="3276600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4648200" y="0"/>
            <a:ext cx="3276600" cy="3276600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0" y="3428998"/>
            <a:ext cx="2895599" cy="3428998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048000" y="3428998"/>
            <a:ext cx="2819400" cy="3428997"/>
          </a:xfrm>
          <a:prstGeom prst="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6248400" y="3428998"/>
            <a:ext cx="2895599" cy="3428998"/>
          </a:xfrm>
          <a:prstGeom prst="rect">
            <a:avLst/>
          </a:pr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7055380" cy="838200"/>
          </a:xfrm>
        </p:spPr>
        <p:txBody>
          <a:bodyPr/>
          <a:lstStyle/>
          <a:p>
            <a:r>
              <a:rPr lang="sr-Cyrl-RS" dirty="0" smtClean="0"/>
              <a:t>ИНТЕРДЕНТАЛНИ ПРОСТОР</a:t>
            </a:r>
            <a:endParaRPr lang="sr-Latn-R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9874" y="1143000"/>
            <a:ext cx="8366926" cy="5486400"/>
          </a:xfrm>
          <a:noFill/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200" b="1" dirty="0">
                <a:solidFill>
                  <a:srgbClr val="C00000"/>
                </a:solidFill>
              </a:rPr>
              <a:t>Код старијих односи у интерденталном </a:t>
            </a:r>
            <a:r>
              <a:rPr lang="ru-RU" sz="2200" b="1" dirty="0" smtClean="0">
                <a:solidFill>
                  <a:srgbClr val="C00000"/>
                </a:solidFill>
              </a:rPr>
              <a:t>простору </a:t>
            </a:r>
            <a:r>
              <a:rPr lang="ru-RU" sz="2200" b="1" dirty="0">
                <a:solidFill>
                  <a:srgbClr val="C00000"/>
                </a:solidFill>
              </a:rPr>
              <a:t>се </a:t>
            </a:r>
            <a:r>
              <a:rPr lang="ru-RU" sz="2200" b="1" dirty="0" smtClean="0">
                <a:solidFill>
                  <a:srgbClr val="C00000"/>
                </a:solidFill>
              </a:rPr>
              <a:t>мењају.</a:t>
            </a:r>
          </a:p>
          <a:p>
            <a:r>
              <a:rPr lang="ru-RU" sz="2200" dirty="0"/>
              <a:t>Зуби се абрадирају, </a:t>
            </a:r>
            <a:endParaRPr lang="ru-RU" sz="2200" dirty="0" smtClean="0"/>
          </a:p>
          <a:p>
            <a:r>
              <a:rPr lang="ru-RU" sz="2200" dirty="0" smtClean="0"/>
              <a:t>квржице </a:t>
            </a:r>
            <a:r>
              <a:rPr lang="ru-RU" sz="2200" dirty="0"/>
              <a:t>близу контактне </a:t>
            </a:r>
            <a:r>
              <a:rPr lang="ru-RU" sz="2200" dirty="0" smtClean="0"/>
              <a:t>тачке </a:t>
            </a:r>
            <a:r>
              <a:rPr lang="ru-RU" sz="2200" dirty="0"/>
              <a:t>нестају, </a:t>
            </a:r>
            <a:endParaRPr lang="ru-RU" sz="2200" dirty="0" smtClean="0"/>
          </a:p>
          <a:p>
            <a:r>
              <a:rPr lang="ru-RU" sz="2200" dirty="0" smtClean="0"/>
              <a:t>уместо </a:t>
            </a:r>
            <a:r>
              <a:rPr lang="ru-RU" sz="2200" dirty="0"/>
              <a:t>контактне тачке настаје </a:t>
            </a:r>
            <a:r>
              <a:rPr lang="ru-RU" sz="2200" dirty="0" smtClean="0"/>
              <a:t>контактна </a:t>
            </a:r>
            <a:r>
              <a:rPr lang="ru-RU" sz="2200" dirty="0"/>
              <a:t>површина, </a:t>
            </a:r>
            <a:endParaRPr lang="ru-RU" sz="2200" dirty="0" smtClean="0"/>
          </a:p>
          <a:p>
            <a:r>
              <a:rPr lang="ru-RU" sz="2200" dirty="0" smtClean="0"/>
              <a:t>интердентална </a:t>
            </a:r>
            <a:r>
              <a:rPr lang="ru-RU" sz="2200" dirty="0"/>
              <a:t>папила се </a:t>
            </a:r>
            <a:r>
              <a:rPr lang="ru-RU" sz="2200" dirty="0" smtClean="0"/>
              <a:t>повлачи, </a:t>
            </a:r>
          </a:p>
          <a:p>
            <a:r>
              <a:rPr lang="ru-RU" sz="2200" dirty="0" smtClean="0"/>
              <a:t>а троугао </a:t>
            </a:r>
            <a:r>
              <a:rPr lang="ru-RU" sz="2200" dirty="0"/>
              <a:t>испод контактне тачке остаје </a:t>
            </a:r>
            <a:r>
              <a:rPr lang="ru-RU" sz="2200" dirty="0" smtClean="0"/>
              <a:t>празан.</a:t>
            </a:r>
            <a:endParaRPr lang="ru-RU" sz="2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9874" y="4191000"/>
            <a:ext cx="3959626" cy="23058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65007" y="4191000"/>
            <a:ext cx="3621793" cy="230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7817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sr-Cyrl-RS" sz="3600" b="1" dirty="0" smtClean="0">
                <a:solidFill>
                  <a:srgbClr val="002060"/>
                </a:solidFill>
              </a:rPr>
              <a:t>ХВАЛА НА ПАЖЊИ</a:t>
            </a:r>
            <a:endParaRPr lang="sr-Latn-RS" sz="36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908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7055380" cy="838200"/>
          </a:xfrm>
        </p:spPr>
        <p:txBody>
          <a:bodyPr/>
          <a:lstStyle/>
          <a:p>
            <a:r>
              <a:rPr lang="sr-Cyrl-RS" dirty="0" smtClean="0"/>
              <a:t>ИНТЕРДЕНТАЛНИ ПРОСТОР</a:t>
            </a:r>
            <a:endParaRPr lang="sr-Latn-R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9874" y="1143000"/>
            <a:ext cx="5699926" cy="5486400"/>
          </a:xfrm>
          <a:noFill/>
        </p:spPr>
        <p:txBody>
          <a:bodyPr>
            <a:normAutofit/>
          </a:bodyPr>
          <a:lstStyle/>
          <a:p>
            <a:r>
              <a:rPr lang="ru-RU" sz="2200" b="1" dirty="0" smtClean="0">
                <a:solidFill>
                  <a:srgbClr val="002060"/>
                </a:solidFill>
              </a:rPr>
              <a:t>Контактна </a:t>
            </a:r>
            <a:r>
              <a:rPr lang="ru-RU" sz="2200" b="1" dirty="0">
                <a:solidFill>
                  <a:srgbClr val="002060"/>
                </a:solidFill>
              </a:rPr>
              <a:t>линија или површина супротставља се </a:t>
            </a:r>
            <a:r>
              <a:rPr lang="ru-RU" sz="2200" b="1" dirty="0" smtClean="0">
                <a:solidFill>
                  <a:srgbClr val="002060"/>
                </a:solidFill>
              </a:rPr>
              <a:t>проласку </a:t>
            </a:r>
            <a:r>
              <a:rPr lang="ru-RU" sz="2200" b="1" dirty="0">
                <a:solidFill>
                  <a:srgbClr val="002060"/>
                </a:solidFill>
              </a:rPr>
              <a:t>хране у интердентални простор за време </a:t>
            </a:r>
            <a:r>
              <a:rPr lang="ru-RU" sz="2200" b="1" dirty="0" smtClean="0">
                <a:solidFill>
                  <a:srgbClr val="002060"/>
                </a:solidFill>
              </a:rPr>
              <a:t>жвакања</a:t>
            </a:r>
            <a:r>
              <a:rPr lang="ru-RU" sz="2200" dirty="0"/>
              <a:t>, али како троугао испод контактне </a:t>
            </a:r>
            <a:r>
              <a:rPr lang="ru-RU" sz="2200" dirty="0" smtClean="0"/>
              <a:t>тачке </a:t>
            </a:r>
            <a:r>
              <a:rPr lang="ru-RU" sz="2200" dirty="0"/>
              <a:t>није више испуњен гингивом храна доспева у овај </a:t>
            </a:r>
            <a:r>
              <a:rPr lang="ru-RU" sz="2200" dirty="0" smtClean="0"/>
              <a:t>простор </a:t>
            </a:r>
            <a:r>
              <a:rPr lang="ru-RU" sz="2200" dirty="0"/>
              <a:t>са стране </a:t>
            </a:r>
            <a:r>
              <a:rPr lang="ru-RU" sz="2200" b="1" dirty="0">
                <a:solidFill>
                  <a:srgbClr val="C00000"/>
                </a:solidFill>
              </a:rPr>
              <a:t>под притиском језика или усана и </a:t>
            </a:r>
            <a:r>
              <a:rPr lang="ru-RU" sz="2200" b="1" dirty="0" smtClean="0">
                <a:solidFill>
                  <a:srgbClr val="C00000"/>
                </a:solidFill>
              </a:rPr>
              <a:t>ту </a:t>
            </a:r>
            <a:r>
              <a:rPr lang="ru-RU" sz="2200" b="1" dirty="0">
                <a:solidFill>
                  <a:srgbClr val="C00000"/>
                </a:solidFill>
              </a:rPr>
              <a:t>се </a:t>
            </a:r>
            <a:r>
              <a:rPr lang="ru-RU" sz="2200" b="1" dirty="0" smtClean="0">
                <a:solidFill>
                  <a:srgbClr val="C00000"/>
                </a:solidFill>
              </a:rPr>
              <a:t>задржава.</a:t>
            </a:r>
            <a:endParaRPr lang="ru-RU" sz="2200" b="1" dirty="0">
              <a:solidFill>
                <a:srgbClr val="C00000"/>
              </a:solidFill>
            </a:endParaRPr>
          </a:p>
          <a:p>
            <a:r>
              <a:rPr lang="ru-RU" sz="2200" b="1" dirty="0">
                <a:solidFill>
                  <a:srgbClr val="C00000"/>
                </a:solidFill>
              </a:rPr>
              <a:t>Конкавитети у пределу гингивне </a:t>
            </a:r>
            <a:r>
              <a:rPr lang="ru-RU" sz="2200" b="1" dirty="0" smtClean="0">
                <a:solidFill>
                  <a:srgbClr val="C00000"/>
                </a:solidFill>
              </a:rPr>
              <a:t>трећине </a:t>
            </a:r>
            <a:r>
              <a:rPr lang="ru-RU" sz="2200" b="1" dirty="0">
                <a:solidFill>
                  <a:srgbClr val="C00000"/>
                </a:solidFill>
              </a:rPr>
              <a:t>апроксималних површина премолара су повољна </a:t>
            </a:r>
            <a:r>
              <a:rPr lang="ru-RU" sz="2200" b="1" dirty="0" smtClean="0">
                <a:solidFill>
                  <a:srgbClr val="C00000"/>
                </a:solidFill>
              </a:rPr>
              <a:t>места </a:t>
            </a:r>
            <a:r>
              <a:rPr lang="ru-RU" sz="2200" b="1" dirty="0">
                <a:solidFill>
                  <a:srgbClr val="C00000"/>
                </a:solidFill>
              </a:rPr>
              <a:t>за задржавање </a:t>
            </a:r>
            <a:r>
              <a:rPr lang="ru-RU" sz="2200" b="1" dirty="0" smtClean="0">
                <a:solidFill>
                  <a:srgbClr val="C00000"/>
                </a:solidFill>
              </a:rPr>
              <a:t>хране.</a:t>
            </a:r>
            <a:endParaRPr lang="ru-RU" sz="2200" b="1" dirty="0">
              <a:solidFill>
                <a:srgbClr val="C00000"/>
              </a:solidFill>
            </a:endParaRPr>
          </a:p>
          <a:p>
            <a:r>
              <a:rPr lang="ru-RU" sz="2200" dirty="0" smtClean="0"/>
              <a:t>Обавезна </a:t>
            </a:r>
            <a:r>
              <a:rPr lang="ru-RU" sz="2200" dirty="0"/>
              <a:t>реконструкција контактног места и </a:t>
            </a:r>
            <a:r>
              <a:rPr lang="ru-RU" sz="2200" dirty="0" smtClean="0"/>
              <a:t>превентивне </a:t>
            </a:r>
            <a:r>
              <a:rPr lang="ru-RU" sz="2200" dirty="0"/>
              <a:t>мере, конац, четкице, </a:t>
            </a:r>
            <a:r>
              <a:rPr lang="ru-RU" sz="2200" dirty="0" smtClean="0"/>
              <a:t>испирање.</a:t>
            </a:r>
            <a:endParaRPr lang="ru-RU" sz="2200" dirty="0"/>
          </a:p>
          <a:p>
            <a:endParaRPr lang="sr-Latn-R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2200" y="3401568"/>
            <a:ext cx="2631159" cy="32004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69152" y="1524000"/>
            <a:ext cx="2634207" cy="1756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3949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7055380" cy="838200"/>
          </a:xfrm>
        </p:spPr>
        <p:txBody>
          <a:bodyPr/>
          <a:lstStyle/>
          <a:p>
            <a:r>
              <a:rPr lang="sr-Cyrl-RS" dirty="0" smtClean="0"/>
              <a:t>ИНТЕРДЕНТАЛНИ ПРОСТОР</a:t>
            </a:r>
            <a:endParaRPr lang="sr-Latn-R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9874" y="1143000"/>
            <a:ext cx="7757326" cy="5486400"/>
          </a:xfrm>
          <a:noFill/>
        </p:spPr>
        <p:txBody>
          <a:bodyPr>
            <a:normAutofit/>
          </a:bodyPr>
          <a:lstStyle/>
          <a:p>
            <a:r>
              <a:rPr lang="ru-RU" sz="2200" dirty="0"/>
              <a:t>Ако се посматра зубни </a:t>
            </a:r>
            <a:r>
              <a:rPr lang="ru-RU" sz="2200" dirty="0" smtClean="0"/>
              <a:t>низ </a:t>
            </a:r>
            <a:r>
              <a:rPr lang="ru-RU" sz="2200" dirty="0"/>
              <a:t>горње и доње вилице </a:t>
            </a:r>
            <a:r>
              <a:rPr lang="ru-RU" sz="2200" dirty="0" smtClean="0"/>
              <a:t>младих </a:t>
            </a:r>
            <a:r>
              <a:rPr lang="ru-RU" sz="2200" dirty="0"/>
              <a:t>особа </a:t>
            </a:r>
            <a:r>
              <a:rPr lang="ru-RU" sz="2200" b="1" dirty="0">
                <a:solidFill>
                  <a:srgbClr val="C00000"/>
                </a:solidFill>
              </a:rPr>
              <a:t>оклузално</a:t>
            </a:r>
            <a:r>
              <a:rPr lang="ru-RU" sz="2200" dirty="0">
                <a:solidFill>
                  <a:srgbClr val="C00000"/>
                </a:solidFill>
              </a:rPr>
              <a:t> </a:t>
            </a:r>
            <a:r>
              <a:rPr lang="ru-RU" sz="2200" dirty="0" smtClean="0"/>
              <a:t>види </a:t>
            </a:r>
            <a:r>
              <a:rPr lang="ru-RU" sz="2200" dirty="0"/>
              <a:t>се да се </a:t>
            </a:r>
            <a:r>
              <a:rPr lang="ru-RU" sz="2200" dirty="0" smtClean="0"/>
              <a:t>додирно </a:t>
            </a:r>
            <a:r>
              <a:rPr lang="ru-RU" sz="2200" dirty="0"/>
              <a:t>место између два зуба у  вестибуларно – </a:t>
            </a:r>
            <a:r>
              <a:rPr lang="ru-RU" sz="2200" dirty="0" smtClean="0"/>
              <a:t>оралном </a:t>
            </a:r>
            <a:r>
              <a:rPr lang="ru-RU" sz="2200" b="1" dirty="0">
                <a:solidFill>
                  <a:srgbClr val="002060"/>
                </a:solidFill>
              </a:rPr>
              <a:t>смеру налази у  вестибуларној трећини </a:t>
            </a:r>
            <a:r>
              <a:rPr lang="ru-RU" sz="2200" b="1" dirty="0" smtClean="0">
                <a:solidFill>
                  <a:srgbClr val="002060"/>
                </a:solidFill>
              </a:rPr>
              <a:t>оклузалне површине.</a:t>
            </a:r>
            <a:endParaRPr lang="ru-RU" sz="2200" b="1" dirty="0">
              <a:solidFill>
                <a:srgbClr val="002060"/>
              </a:solidFill>
            </a:endParaRPr>
          </a:p>
          <a:p>
            <a:r>
              <a:rPr lang="ru-RU" sz="2200" dirty="0"/>
              <a:t>Са оклузалне </a:t>
            </a:r>
            <a:r>
              <a:rPr lang="ru-RU" sz="2200" dirty="0" smtClean="0"/>
              <a:t>површине </a:t>
            </a:r>
            <a:r>
              <a:rPr lang="ru-RU" sz="2200" dirty="0"/>
              <a:t>виде се </a:t>
            </a:r>
            <a:r>
              <a:rPr lang="ru-RU" sz="2200" b="1" dirty="0" smtClean="0">
                <a:solidFill>
                  <a:srgbClr val="002060"/>
                </a:solidFill>
              </a:rPr>
              <a:t>два троугла,</a:t>
            </a:r>
            <a:r>
              <a:rPr lang="ru-RU" sz="2200" dirty="0" smtClean="0"/>
              <a:t> орална </a:t>
            </a:r>
            <a:r>
              <a:rPr lang="ru-RU" sz="2200" dirty="0"/>
              <a:t>и </a:t>
            </a:r>
            <a:r>
              <a:rPr lang="ru-RU" sz="2200" dirty="0" smtClean="0"/>
              <a:t>вестибуларна </a:t>
            </a:r>
            <a:r>
              <a:rPr lang="ru-RU" sz="2200" dirty="0"/>
              <a:t>жватна </a:t>
            </a:r>
            <a:r>
              <a:rPr lang="ru-RU" sz="2200" dirty="0" smtClean="0"/>
              <a:t>ниша, </a:t>
            </a:r>
            <a:r>
              <a:rPr lang="ru-RU" sz="2200" dirty="0"/>
              <a:t>од којих је </a:t>
            </a:r>
            <a:r>
              <a:rPr lang="ru-RU" sz="2200" b="1" dirty="0">
                <a:solidFill>
                  <a:srgbClr val="002060"/>
                </a:solidFill>
              </a:rPr>
              <a:t>орална </a:t>
            </a:r>
            <a:r>
              <a:rPr lang="ru-RU" sz="2200" b="1" dirty="0" smtClean="0">
                <a:solidFill>
                  <a:srgbClr val="002060"/>
                </a:solidFill>
              </a:rPr>
              <a:t>пространија.</a:t>
            </a:r>
            <a:endParaRPr lang="ru-RU" sz="2200" b="1" dirty="0">
              <a:solidFill>
                <a:srgbClr val="002060"/>
              </a:solidFill>
            </a:endParaRPr>
          </a:p>
        </p:txBody>
      </p:sp>
      <p:sp>
        <p:nvSpPr>
          <p:cNvPr id="6" name="object 5"/>
          <p:cNvSpPr/>
          <p:nvPr/>
        </p:nvSpPr>
        <p:spPr>
          <a:xfrm>
            <a:off x="4495800" y="3962400"/>
            <a:ext cx="4107877" cy="2514600"/>
          </a:xfrm>
          <a:prstGeom prst="rect">
            <a:avLst/>
          </a:prstGeo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4"/>
          <p:cNvSpPr/>
          <p:nvPr/>
        </p:nvSpPr>
        <p:spPr>
          <a:xfrm>
            <a:off x="534759" y="3578352"/>
            <a:ext cx="3660730" cy="3051048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r>
              <a:rPr lang="sr-Cyrl-RS" dirty="0" smtClean="0"/>
              <a:t>џ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503325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7055380" cy="838200"/>
          </a:xfrm>
        </p:spPr>
        <p:txBody>
          <a:bodyPr/>
          <a:lstStyle/>
          <a:p>
            <a:r>
              <a:rPr lang="sr-Cyrl-RS" dirty="0" smtClean="0"/>
              <a:t>ИНТЕРДЕНТАЛНИ ПРОСТОР</a:t>
            </a:r>
            <a:endParaRPr lang="sr-Latn-R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9874" y="1143000"/>
            <a:ext cx="8671726" cy="5638800"/>
          </a:xfrm>
          <a:noFill/>
        </p:spPr>
        <p:txBody>
          <a:bodyPr>
            <a:normAutofit lnSpcReduction="10000"/>
          </a:bodyPr>
          <a:lstStyle/>
          <a:p>
            <a:r>
              <a:rPr lang="ru-RU" sz="2200" dirty="0"/>
              <a:t>Ако се зубни лук посматра са </a:t>
            </a:r>
            <a:r>
              <a:rPr lang="ru-RU" sz="2200" b="1" dirty="0" smtClean="0">
                <a:solidFill>
                  <a:srgbClr val="C00000"/>
                </a:solidFill>
              </a:rPr>
              <a:t>вестибуларне </a:t>
            </a:r>
            <a:r>
              <a:rPr lang="ru-RU" sz="2200" b="1" dirty="0">
                <a:solidFill>
                  <a:srgbClr val="C00000"/>
                </a:solidFill>
              </a:rPr>
              <a:t>стране</a:t>
            </a:r>
            <a:r>
              <a:rPr lang="ru-RU" sz="2200" dirty="0"/>
              <a:t>, место контакта </a:t>
            </a:r>
            <a:r>
              <a:rPr lang="ru-RU" sz="2200" dirty="0" smtClean="0"/>
              <a:t>између </a:t>
            </a:r>
            <a:r>
              <a:rPr lang="ru-RU" sz="2200" dirty="0"/>
              <a:t>два зуба од гингиве до врхова </a:t>
            </a:r>
            <a:r>
              <a:rPr lang="ru-RU" sz="2200" dirty="0" smtClean="0"/>
              <a:t>квржица </a:t>
            </a:r>
            <a:r>
              <a:rPr lang="ru-RU" sz="2200" dirty="0"/>
              <a:t>се налази </a:t>
            </a:r>
            <a:r>
              <a:rPr lang="ru-RU" sz="2200" b="1" dirty="0">
                <a:solidFill>
                  <a:srgbClr val="002060"/>
                </a:solidFill>
              </a:rPr>
              <a:t>у пределу оклузалне </a:t>
            </a:r>
            <a:r>
              <a:rPr lang="ru-RU" sz="2200" b="1" dirty="0" smtClean="0">
                <a:solidFill>
                  <a:srgbClr val="002060"/>
                </a:solidFill>
              </a:rPr>
              <a:t>тређине крунице.</a:t>
            </a:r>
          </a:p>
          <a:p>
            <a:r>
              <a:rPr lang="ru-RU" sz="2200" dirty="0"/>
              <a:t>Апроксимална површина зуба на којој </a:t>
            </a:r>
            <a:r>
              <a:rPr lang="ru-RU" sz="2200" dirty="0" smtClean="0"/>
              <a:t>се </a:t>
            </a:r>
            <a:r>
              <a:rPr lang="ru-RU" sz="2200" dirty="0"/>
              <a:t>налази контактно место не завршава </a:t>
            </a:r>
            <a:r>
              <a:rPr lang="ru-RU" sz="2200" dirty="0" smtClean="0"/>
              <a:t>се </a:t>
            </a:r>
            <a:r>
              <a:rPr lang="ru-RU" sz="2200" dirty="0"/>
              <a:t>оклузалном квржицом </a:t>
            </a:r>
            <a:r>
              <a:rPr lang="ru-RU" sz="2200" b="1" dirty="0">
                <a:solidFill>
                  <a:srgbClr val="002060"/>
                </a:solidFill>
              </a:rPr>
              <a:t>тако да се  контакт налази на самом </a:t>
            </a:r>
            <a:r>
              <a:rPr lang="ru-RU" sz="2200" b="1" dirty="0" smtClean="0">
                <a:solidFill>
                  <a:srgbClr val="002060"/>
                </a:solidFill>
              </a:rPr>
              <a:t>врху </a:t>
            </a:r>
            <a:r>
              <a:rPr lang="ru-RU" sz="2200" b="1" dirty="0">
                <a:solidFill>
                  <a:srgbClr val="002060"/>
                </a:solidFill>
              </a:rPr>
              <a:t>апроксималне </a:t>
            </a:r>
            <a:r>
              <a:rPr lang="ru-RU" sz="2200" b="1" dirty="0" smtClean="0">
                <a:solidFill>
                  <a:srgbClr val="002060"/>
                </a:solidFill>
              </a:rPr>
              <a:t>површине.</a:t>
            </a:r>
          </a:p>
          <a:p>
            <a:endParaRPr lang="ru-RU" sz="2200" b="1" dirty="0">
              <a:solidFill>
                <a:srgbClr val="002060"/>
              </a:solidFill>
            </a:endParaRPr>
          </a:p>
          <a:p>
            <a:endParaRPr lang="ru-RU" sz="2200" b="1" dirty="0" smtClean="0">
              <a:solidFill>
                <a:srgbClr val="002060"/>
              </a:solidFill>
            </a:endParaRPr>
          </a:p>
          <a:p>
            <a:endParaRPr lang="ru-RU" sz="2200" b="1" dirty="0" smtClean="0">
              <a:solidFill>
                <a:srgbClr val="002060"/>
              </a:solidFill>
            </a:endParaRPr>
          </a:p>
          <a:p>
            <a:endParaRPr lang="ru-RU" sz="2200" b="1" dirty="0">
              <a:solidFill>
                <a:srgbClr val="002060"/>
              </a:solidFill>
            </a:endParaRPr>
          </a:p>
          <a:p>
            <a:endParaRPr lang="ru-RU" sz="2200" b="1" dirty="0">
              <a:solidFill>
                <a:srgbClr val="002060"/>
              </a:solidFill>
            </a:endParaRPr>
          </a:p>
          <a:p>
            <a:r>
              <a:rPr lang="ru-RU" sz="2200" b="1" dirty="0">
                <a:solidFill>
                  <a:srgbClr val="C00000"/>
                </a:solidFill>
              </a:rPr>
              <a:t>Конвекситет апроксималне површине </a:t>
            </a:r>
            <a:r>
              <a:rPr lang="ru-RU" sz="2200" b="1" dirty="0" smtClean="0">
                <a:solidFill>
                  <a:srgbClr val="C00000"/>
                </a:solidFill>
              </a:rPr>
              <a:t>није </a:t>
            </a:r>
            <a:r>
              <a:rPr lang="ru-RU" sz="2200" b="1" dirty="0">
                <a:solidFill>
                  <a:srgbClr val="C00000"/>
                </a:solidFill>
              </a:rPr>
              <a:t>исти код свих </a:t>
            </a:r>
            <a:r>
              <a:rPr lang="ru-RU" sz="2200" b="1" dirty="0" smtClean="0">
                <a:solidFill>
                  <a:srgbClr val="C00000"/>
                </a:solidFill>
              </a:rPr>
              <a:t>зуба</a:t>
            </a:r>
            <a:r>
              <a:rPr lang="ru-RU" sz="2200" dirty="0" smtClean="0"/>
              <a:t>, апроксимална </a:t>
            </a:r>
            <a:r>
              <a:rPr lang="ru-RU" sz="2200" dirty="0"/>
              <a:t>површина молара је мање конвексна, </a:t>
            </a:r>
            <a:r>
              <a:rPr lang="ru-RU" sz="2200" dirty="0" smtClean="0"/>
              <a:t>док </a:t>
            </a:r>
            <a:r>
              <a:rPr lang="ru-RU" sz="2200" dirty="0"/>
              <a:t>код горњих премолара </a:t>
            </a:r>
            <a:r>
              <a:rPr lang="ru-RU" sz="2200" dirty="0" smtClean="0"/>
              <a:t>постоји </a:t>
            </a:r>
            <a:r>
              <a:rPr lang="ru-RU" sz="2200" dirty="0"/>
              <a:t>конкавитет у гингивној </a:t>
            </a:r>
            <a:r>
              <a:rPr lang="ru-RU" sz="2200" dirty="0" smtClean="0"/>
              <a:t>трећини, </a:t>
            </a:r>
            <a:r>
              <a:rPr lang="ru-RU" sz="2200" dirty="0"/>
              <a:t>који </a:t>
            </a:r>
            <a:r>
              <a:rPr lang="ru-RU" sz="2200" dirty="0" smtClean="0"/>
              <a:t>се </a:t>
            </a:r>
            <a:r>
              <a:rPr lang="ru-RU" sz="2200" dirty="0"/>
              <a:t>наставља у корену </a:t>
            </a:r>
            <a:r>
              <a:rPr lang="ru-RU" sz="2200" dirty="0" smtClean="0"/>
              <a:t>зуба.</a:t>
            </a:r>
            <a:endParaRPr lang="ru-RU" sz="2200" dirty="0"/>
          </a:p>
        </p:txBody>
      </p:sp>
      <p:sp>
        <p:nvSpPr>
          <p:cNvPr id="7" name="object 5"/>
          <p:cNvSpPr/>
          <p:nvPr/>
        </p:nvSpPr>
        <p:spPr>
          <a:xfrm>
            <a:off x="350458" y="3450336"/>
            <a:ext cx="2423326" cy="1792224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19400" y="3462528"/>
            <a:ext cx="6114080" cy="1603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0235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"/>
            <a:ext cx="7055380" cy="838200"/>
          </a:xfrm>
        </p:spPr>
        <p:txBody>
          <a:bodyPr/>
          <a:lstStyle/>
          <a:p>
            <a:r>
              <a:rPr lang="sr-Cyrl-RS" dirty="0" smtClean="0"/>
              <a:t>ИНТЕРДЕНТАЛНИ ПРОСТОР</a:t>
            </a:r>
            <a:endParaRPr lang="sr-Latn-R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9874" y="1143000"/>
            <a:ext cx="8519326" cy="2514600"/>
          </a:xfrm>
          <a:noFill/>
        </p:spPr>
        <p:txBody>
          <a:bodyPr>
            <a:normAutofit/>
          </a:bodyPr>
          <a:lstStyle/>
          <a:p>
            <a:r>
              <a:rPr lang="ru-RU" sz="2200" dirty="0"/>
              <a:t>Услед померања зуба у </a:t>
            </a:r>
            <a:r>
              <a:rPr lang="ru-RU" sz="2200" dirty="0" smtClean="0"/>
              <a:t>алвеоли </a:t>
            </a:r>
            <a:r>
              <a:rPr lang="ru-RU" sz="2200" dirty="0"/>
              <a:t>у току жвакања </a:t>
            </a:r>
            <a:r>
              <a:rPr lang="ru-RU" sz="2200" dirty="0" smtClean="0"/>
              <a:t>долази </a:t>
            </a:r>
            <a:r>
              <a:rPr lang="ru-RU" sz="2200" dirty="0"/>
              <a:t>до трења </a:t>
            </a:r>
            <a:r>
              <a:rPr lang="ru-RU" sz="2200" dirty="0" smtClean="0"/>
              <a:t>између </a:t>
            </a:r>
            <a:r>
              <a:rPr lang="ru-RU" sz="2200" dirty="0"/>
              <a:t>апроксималних </a:t>
            </a:r>
            <a:r>
              <a:rPr lang="ru-RU" sz="2200" dirty="0" smtClean="0"/>
              <a:t>површина </a:t>
            </a:r>
            <a:r>
              <a:rPr lang="ru-RU" sz="2200" dirty="0"/>
              <a:t>зуба у </a:t>
            </a:r>
            <a:r>
              <a:rPr lang="ru-RU" sz="2200" dirty="0" smtClean="0"/>
              <a:t>пределу </a:t>
            </a:r>
            <a:r>
              <a:rPr lang="ru-RU" sz="2200" dirty="0"/>
              <a:t>контактних </a:t>
            </a:r>
            <a:r>
              <a:rPr lang="ru-RU" sz="2200" dirty="0" smtClean="0"/>
              <a:t>места</a:t>
            </a:r>
            <a:r>
              <a:rPr lang="ru-RU" sz="2200" dirty="0"/>
              <a:t>, тако да током </a:t>
            </a:r>
            <a:r>
              <a:rPr lang="ru-RU" sz="2200" dirty="0" smtClean="0"/>
              <a:t>живота </a:t>
            </a:r>
            <a:r>
              <a:rPr lang="ru-RU" sz="2200" dirty="0"/>
              <a:t>долази до </a:t>
            </a:r>
            <a:r>
              <a:rPr lang="ru-RU" sz="2200" dirty="0" smtClean="0"/>
              <a:t>трошења </a:t>
            </a:r>
            <a:r>
              <a:rPr lang="ru-RU" sz="2200" dirty="0"/>
              <a:t>зуба на </a:t>
            </a:r>
            <a:r>
              <a:rPr lang="ru-RU" sz="2200" dirty="0" smtClean="0"/>
              <a:t>додирним местима.</a:t>
            </a:r>
            <a:endParaRPr lang="ru-RU" sz="2200" dirty="0"/>
          </a:p>
          <a:p>
            <a:r>
              <a:rPr lang="ru-RU" sz="2200" b="1" dirty="0">
                <a:solidFill>
                  <a:srgbClr val="C00000"/>
                </a:solidFill>
              </a:rPr>
              <a:t>Контактна тачка се </a:t>
            </a:r>
            <a:r>
              <a:rPr lang="ru-RU" sz="2200" b="1" dirty="0" smtClean="0">
                <a:solidFill>
                  <a:srgbClr val="C00000"/>
                </a:solidFill>
              </a:rPr>
              <a:t>временом </a:t>
            </a:r>
            <a:r>
              <a:rPr lang="ru-RU" sz="2200" b="1" dirty="0">
                <a:solidFill>
                  <a:srgbClr val="C00000"/>
                </a:solidFill>
              </a:rPr>
              <a:t>претвара у </a:t>
            </a:r>
            <a:r>
              <a:rPr lang="ru-RU" sz="2200" b="1" dirty="0" smtClean="0">
                <a:solidFill>
                  <a:srgbClr val="C00000"/>
                </a:solidFill>
              </a:rPr>
              <a:t>линију </a:t>
            </a:r>
            <a:r>
              <a:rPr lang="ru-RU" sz="2200" b="1" dirty="0">
                <a:solidFill>
                  <a:srgbClr val="C00000"/>
                </a:solidFill>
              </a:rPr>
              <a:t>од 1 -2 мм </a:t>
            </a:r>
            <a:r>
              <a:rPr lang="ru-RU" sz="2200" b="1" dirty="0" smtClean="0">
                <a:solidFill>
                  <a:srgbClr val="C00000"/>
                </a:solidFill>
              </a:rPr>
              <a:t>која се даље </a:t>
            </a:r>
            <a:r>
              <a:rPr lang="ru-RU" sz="2200" b="1" dirty="0">
                <a:solidFill>
                  <a:srgbClr val="C00000"/>
                </a:solidFill>
              </a:rPr>
              <a:t>повећава и </a:t>
            </a:r>
            <a:r>
              <a:rPr lang="ru-RU" sz="2200" b="1" dirty="0" smtClean="0">
                <a:solidFill>
                  <a:srgbClr val="C00000"/>
                </a:solidFill>
              </a:rPr>
              <a:t>постаје површина.</a:t>
            </a:r>
            <a:endParaRPr lang="ru-RU" sz="2200" b="1" dirty="0">
              <a:solidFill>
                <a:srgbClr val="C00000"/>
              </a:solidFill>
            </a:endParaRPr>
          </a:p>
        </p:txBody>
      </p:sp>
      <p:sp>
        <p:nvSpPr>
          <p:cNvPr id="6" name="object 4"/>
          <p:cNvSpPr/>
          <p:nvPr/>
        </p:nvSpPr>
        <p:spPr>
          <a:xfrm>
            <a:off x="5285613" y="3624072"/>
            <a:ext cx="3571875" cy="3143247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5"/>
          <p:cNvSpPr/>
          <p:nvPr/>
        </p:nvSpPr>
        <p:spPr>
          <a:xfrm>
            <a:off x="540937" y="4133848"/>
            <a:ext cx="4038600" cy="2305050"/>
          </a:xfrm>
          <a:prstGeom prst="rect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98340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heme1">
  <a:themeElements>
    <a:clrScheme name="Custom 9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002060"/>
      </a:accent1>
      <a:accent2>
        <a:srgbClr val="9F2936"/>
      </a:accent2>
      <a:accent3>
        <a:srgbClr val="000068"/>
      </a:accent3>
      <a:accent4>
        <a:srgbClr val="4E8542"/>
      </a:accent4>
      <a:accent5>
        <a:srgbClr val="604878"/>
      </a:accent5>
      <a:accent6>
        <a:srgbClr val="274220"/>
      </a:accent6>
      <a:hlink>
        <a:srgbClr val="6B9F25"/>
      </a:hlink>
      <a:folHlink>
        <a:srgbClr val="B26B0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1" id="{966D60A1-9798-4A58-984D-6D24A0C076F8}" vid="{A0EEA20B-9E70-4B31-A625-A1BF3E9EDD4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321</TotalTime>
  <Words>1655</Words>
  <Application>Microsoft Office PowerPoint</Application>
  <PresentationFormat>On-screen Show (4:3)</PresentationFormat>
  <Paragraphs>123</Paragraphs>
  <Slides>50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4" baseType="lpstr">
      <vt:lpstr>Arial</vt:lpstr>
      <vt:lpstr>Calibri</vt:lpstr>
      <vt:lpstr>Wingdings 3</vt:lpstr>
      <vt:lpstr>Theme1</vt:lpstr>
      <vt:lpstr>МАТРИЦЕ</vt:lpstr>
      <vt:lpstr>Уношење материјала у  кавитет са свим зидовима</vt:lpstr>
      <vt:lpstr>ИНТЕРДЕНТАЛНИ ПРОСТОР</vt:lpstr>
      <vt:lpstr>ИНТЕРДЕНТАЛНИ ПРОСТОР</vt:lpstr>
      <vt:lpstr>ИНТЕРДЕНТАЛНИ ПРОСТОР</vt:lpstr>
      <vt:lpstr>ИНТЕРДЕНТАЛНИ ПРОСТОР</vt:lpstr>
      <vt:lpstr>ИНТЕРДЕНТАЛНИ ПРОСТОР</vt:lpstr>
      <vt:lpstr>ИНТЕРДЕНТАЛНИ ПРОСТОР</vt:lpstr>
      <vt:lpstr>ИНТЕРДЕНТАЛНИ ПРОСТОР</vt:lpstr>
      <vt:lpstr>МАТРИЦЕ У РЕСТАУРАТИВНОЈ СТОМАТОЛОГИЈИ</vt:lpstr>
      <vt:lpstr>PowerPoint Presentation</vt:lpstr>
      <vt:lpstr>УЛОГЕ МАТРИЦА</vt:lpstr>
      <vt:lpstr>АЈВОРИ (Ivory) 1 матрице</vt:lpstr>
      <vt:lpstr>АЈВОРИ (Ivory) 1 матрице</vt:lpstr>
      <vt:lpstr>АЈВОРИ (Ivory) 1 матрице</vt:lpstr>
      <vt:lpstr>АЈВОРИ (Ivory) 1 матрице</vt:lpstr>
      <vt:lpstr>АЈВОРИ (Ivory) 1 матрице</vt:lpstr>
      <vt:lpstr>ИНТЕРДЕНТАЛНИ КОЧИЋИ</vt:lpstr>
      <vt:lpstr>ИНТЕРДЕНТАЛНИ КОЧИЋИ</vt:lpstr>
      <vt:lpstr>ИНТЕРДЕНТАЛНИ КОЧИЋИ</vt:lpstr>
      <vt:lpstr>АЈВОРИ (Ivory) 2 матрице</vt:lpstr>
      <vt:lpstr>АЈВОРИ (Ivory) 2 матрице</vt:lpstr>
      <vt:lpstr>АЈВОРИ (Ivory) 2 матрице</vt:lpstr>
      <vt:lpstr>АЈВОРИ (Ivory) 2 матрице</vt:lpstr>
      <vt:lpstr>МАТРИЦЕ КОЈЕ ОСТАЈУ ПРИВРЕМЕНО НА ЗУБИМА</vt:lpstr>
      <vt:lpstr>МАТРИЦЕ КОЈЕ ОСТАЈУ ПРИВРЕМЕНО НА ЗУБИМА</vt:lpstr>
      <vt:lpstr>ЦЕЛУЛОИДНЕ ПОЛИЕСТАРСКЕ ТРАКЕ</vt:lpstr>
      <vt:lpstr>PowerPoint Presentation</vt:lpstr>
      <vt:lpstr>ПОЛИЕСТАРСКЕ МАТРИЦЕ ЗА КАВИТЕТ V КЛАСЕ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SUPER MAT</vt:lpstr>
      <vt:lpstr>PowerPoint Presentation</vt:lpstr>
      <vt:lpstr>PowerPoint Presentation</vt:lpstr>
      <vt:lpstr>КОНТУРИРАНЕ МАТРИЦЕ</vt:lpstr>
      <vt:lpstr>КОНТУРИРАНЕ МАТРИЦЕ транспарентне</vt:lpstr>
      <vt:lpstr>HAWE LUCIFIX TRANSPARENT MATRIX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ПРИНЦИПИ КЛИНИЧКЕ РЕСТАУРАЦИЈЕ</dc:title>
  <dc:creator>user</dc:creator>
  <cp:lastModifiedBy>Miloš Papić</cp:lastModifiedBy>
  <cp:revision>88</cp:revision>
  <dcterms:created xsi:type="dcterms:W3CDTF">2016-05-13T14:39:37Z</dcterms:created>
  <dcterms:modified xsi:type="dcterms:W3CDTF">2017-01-31T12:35:39Z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2013-05-29T00:00:00Z</vt:filetime>
  </property>
  <property fmtid="{D5CDD505-2E9C-101B-9397-08002B2CF9AE}" pid="3" name="Creator">
    <vt:lpwstr>Microsoft® Office PowerPoint® 2007</vt:lpwstr>
  </property>
  <property fmtid="{D5CDD505-2E9C-101B-9397-08002B2CF9AE}" pid="4" name="LastSaved">
    <vt:filetime>2016-05-13T00:00:00Z</vt:filetime>
  </property>
</Properties>
</file>